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5" r:id="rId9"/>
    <p:sldId id="263" r:id="rId10"/>
    <p:sldId id="266" r:id="rId11"/>
    <p:sldId id="272" r:id="rId12"/>
    <p:sldId id="267" r:id="rId13"/>
    <p:sldId id="268" r:id="rId14"/>
    <p:sldId id="269" r:id="rId15"/>
    <p:sldId id="270" r:id="rId16"/>
    <p:sldId id="271" r:id="rId17"/>
    <p:sldId id="273"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3wZUdMr+dKSQiE6skMvFojqD8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p:restoredTop sz="70081"/>
  </p:normalViewPr>
  <p:slideViewPr>
    <p:cSldViewPr snapToGrid="0">
      <p:cViewPr varScale="1">
        <p:scale>
          <a:sx n="84" d="100"/>
          <a:sy n="84" d="100"/>
        </p:scale>
        <p:origin x="1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00:20:41.0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1 114,'73'0,"-4"0,-14 0,5 0,3 0,-2 0,-4 0,-1 0,2 0,4 0,7 0,2 0,1 0,-3 0,-6 0,-5 0,-5 0,-7 0,-5 0,-3 0,-7 0,2 0,-4 0,1 0,0 0,0 0,2 0,1 0,3 0,-2 0,-1 0,-2 0,-1 0,0 2,-1 1,2 0,-1 0,-1-3,4 0,0 0,2 0,3 0,3 0,7 0,8 0,6 0,8 0,2 0,3 0,4 0,-4 0,-1 0,-9 0,-8 0,-4 0,-5 0,-3 0,-2 0,-2 0,2 0,3 0,1 0,4 0,-1 0,0 0,1 0,2 0,2 0,2 0,2-3,0 0,4-4,1-2,2 2,-4 1,-5 1,-3 1,-4-1,0-1,-2 3,-1 0,-1-1,-1 1,-1 0,-4 0,-3 3,3 0,1 0,3 0,5 0,2 0,8 0,2 0,0 0,-3 0,-5 0,-5 0,-1 0,0 0,1 0,-1 0,0 0,-1 0,5 0,3 0,1 0,2 0,2 0,1 0,1 0,-2 0,-5 0,0 0,-4 0,3 0,2 0,-1 0,4 0,-2 0,3 0,0 0,-1 0,0 0,0 0,1 0,2 2,1 1,0 3,2 1,0-3,-1 2,-4-3,-2 3,-2 1,-1-4,0 0,-4-3,3 0,1 0,1 0,2 0,3 0,3 0,7 0,5 0,1 0,2 0,1 0,-3 0,-1 0,-4 0,-7 0,-4 0,-1 0,-3-3,2 0,4-1,1 1,7 3,2 0,5 0,-2 0,-1 0,-2 0,-4-2,-1-5,-4 0,-2-2,-2 2,-1 0,0-2,-4 3,0 0,-4 1,1 2,3-1,8-1,4 1,5 1,2 0,2 2,0 1,-1 0,-9 0,-3 0,-7 0,-4 0,-1 0,-3 0,1 0,-1 0,-1 0,2 0,2 0,-2 0,-2 0,-1 0,-1 0,3 0,4 0,6 0,9 0,8 0,4 0,9 1,0 2,5 2,1 2,-5 2,-1-2,-4 1,-3-1,-2-1,-2 1,-1-4,-1 0,-3-2,-1 2,-2 0,3 1,2 0,0 0,1-1,-4 0,-3-3,1 0,0 0,2 0,0 0,-6 0,-2 0,-1 0,0 0,1 0,-4 0,-6 0,-7 0,-7 0,-11 0,-7 0,-3 0,4 0,10 0,13 0,9 0,2 0,3 0,8 0,13 0,14 0,-43 0,1 0,0 0,0 0,42 0,-7 0,-11 0,-10 0,-1 0,2 0,6 0,10 0,5 0,-2 0,-7 0,-14 0,-12 0,-5 0,-5 0,0 0,-6 0,-5 0,-7-3,-5 0,-3 0,-1 1,4 2,-5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00:20:47.5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77,'60'-3,"1"0,9 1,4 0,9 2,2 0,9 0,1 0,-1 0,-1 0,-8 0,-3 0,-10 0,-1 0,-5-2,-1-1,0 0,-1-2,6 1,0 0,5 0,1 0,1 2,0 2,0 0,-1 0,-3 0,0 0,-4 0,-1 0,-3 0,-1 0,-4 0,-1 0,-4 0,-1 0,-3 0,0 0,46 0,-6-3,-6-1,-11-2,-14-1,-15 4,-12 0,-11 2,-9-2,1 0,9 1,7 1,12 1,-6 0,-3 0,-7 0,-2 0,-2 0,1 0,0 0,1 0,2 0,1 0,-4 0,-5 0,-7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01:41:15.0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1,'56'0,"-7"0,-30 0,-4 0,7 0,-4 0,12 0,-2 0,-1 0,-7 0,-2 0,-5 0,10 0,4 0,7 0,4 0,1 0,3 0,-2 0,-4 0,-1 0,0 0,0 0,3 0,2 0,1 0,3 0,-2 0,-2 0,0 0,0 0,3 0,4 0,-2 0,-3 0,-3 0,-5 2,-2 1,-2 0,-1-1,4 1,1 1,7-1,5 0,5-3,7 0,2 0,4 0,4 0,7 0,9 0,8 0,-42 1,1 1,1 0,-1 0,0 0,-1 0,49 1,-4-3,2 0,2 0,-48 0,-1 0,1 0,1 0,1 0,1 0,-1 1,1 1,2 0,-1 0,1 2,-1-1,-2 1,0-1,-2-1,-2 0,39 1,-12-2,-8 2,-3 0,-1 0,-2-1,0-2,4 0,5 0,8 0,4 0,-1 0,-2 0,-2 0,0 0,1 0,7 0,2 0,3 0,-41 0,1 0,0 0,1 0,3 0,0 0,1 0,-2 0,-2 0,-2 0,45 0,-10 0,-12 0,-8 0,-9 0,-8 0,-5 0,-3 0,0 3,8 0,7 0,8 0,8-3,8 0,10 0,4 0,-3 0,-10 0,-14 0,-10 0,-12 0,-10 0,-5 0,-6 0,-1 0,1 0,-3 0,-1 0,1 0,1 0,7 0,7 0,12 0,11 0,14 0,7 0,5 0,-1 0,-9 0,-4 0,-8 0,-6 0,-6 0,-6 0,-3 0,-4 0,3 0,0 0,4 0,8 0,9 0,20 0,14 0,-42 0,-1 0,2 0,-1 0,-2 0,-1 0,44 0,-5 0,-5 0,-5 0,-8 0,-6 0,-10 0,-4 0,-1 0,-1 0,12 0,8 0,15 0,16 0,-47 0,1 0,1 0,0 0,-3 0,-1 0,45 0,-8 0,-9 0,-6 0,-11 0,-5 0,-8 0,-5 0,0 0,-1 0,5 0,2 0,1-3,3-1,10 1,10-2,12 1,12-3,-46 4,-1-1,48 0,-6 1,-15 3,-14 0,-16 0,-18 0,-9 0,-5 0,5 0,2 0,8 0,7 0,9 0,8 0,-6 0,-6 0,-11 0,-11 0,-5 0,-4 0,7 0,-5 0,6 0,-7 0,2 0,2 0,0 0,-1 0,2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01:41:18.1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0 145,'83'0,"-32"0,1 0,0 0,2 0,10 0,2 0,4 0,1 0,6 0,3 0,4-2,2-2,5 0,1-1,3-1,-2-1,-5-1,-2 0,-4 2,-4 1,-10 1,-4 0,-10 2,-3 1,36 1,-18 0,-11 0,-9 0,-6 0,7 0,15 0,20 0,-30 0,4 0,13 0,4 0,9-3,3-2,6-1,1-1,-1-1,-2-2,-13 0,-5 1,-13 3,-5 0,20 0,-36 4,-18 2,-11 0,15 0,13 0,37 0,16 0,-41 0,0 0,47 0,-17 0,-20 0,-18 0,-18 0,-14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err="1"/>
              <a:t>Apicella</a:t>
            </a:r>
            <a:r>
              <a:rPr lang="en-US" dirty="0"/>
              <a:t> et al. found that </a:t>
            </a:r>
            <a:r>
              <a:rPr lang="en-US" dirty="0">
                <a:latin typeface="Times"/>
                <a:ea typeface="Times"/>
                <a:cs typeface="Times"/>
                <a:sym typeface="Times"/>
              </a:rPr>
              <a:t>The results of the pooled data are shown in Figure 2, panel A. In the LE (low exposure to market) group, the probability of trading the endowed item is M = 0.53, SE = 0.05. The 95 percent confidence interval is [0.43, 0.64]. For the market integrated it is 0.25 – yellow band is the 95% CI of estimated probability of exchange.</a:t>
            </a:r>
            <a:endParaRPr dirty="0"/>
          </a:p>
          <a:p>
            <a:pPr marL="12700" marR="5080" lvl="0" indent="0" algn="l" rtl="0">
              <a:lnSpc>
                <a:spcPct val="114999"/>
              </a:lnSpc>
              <a:spcBef>
                <a:spcPts val="0"/>
              </a:spcBef>
              <a:spcAft>
                <a:spcPts val="0"/>
              </a:spcAft>
              <a:buClr>
                <a:schemeClr val="dk1"/>
              </a:buClr>
              <a:buSzPts val="1200"/>
              <a:buFont typeface="Calibri"/>
              <a:buNone/>
            </a:pPr>
            <a:endParaRPr dirty="0"/>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0a83912e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0a83912e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Ache behave quite different from the </a:t>
            </a:r>
            <a:r>
              <a:rPr lang="en-US" dirty="0" err="1"/>
              <a:t>Hadza</a:t>
            </a:r>
            <a:r>
              <a:rPr lang="en-US" dirty="0"/>
              <a:t>. </a:t>
            </a:r>
            <a:r>
              <a:rPr lang="en-US" dirty="0" err="1"/>
              <a:t>Noone</a:t>
            </a:r>
            <a:r>
              <a:rPr lang="en-US" dirty="0"/>
              <a:t> has studied the endowment effect, as far as we know, but </a:t>
            </a:r>
            <a:br>
              <a:rPr lang="en-US" dirty="0">
                <a:effectLst/>
                <a:latin typeface="Helvetica" pitchFamily="2" charset="0"/>
              </a:rPr>
            </a:br>
            <a:endParaRPr lang="en-US" dirty="0">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Helvetica" pitchFamily="2" charset="0"/>
              </a:rPr>
              <a:t>In the </a:t>
            </a:r>
            <a:r>
              <a:rPr lang="en-US" dirty="0" err="1">
                <a:effectLst/>
                <a:latin typeface="Helvetica" pitchFamily="2" charset="0"/>
              </a:rPr>
              <a:t>Tsimane</a:t>
            </a:r>
            <a:r>
              <a:rPr lang="en-US" dirty="0">
                <a:effectLst/>
                <a:latin typeface="Helvetica" pitchFamily="2" charset="0"/>
              </a:rPr>
              <a:t> and Ache cases, for instance, there are no rejections of offers below 20 percent, although there were several low offers. The rejection rate for all other offers is also zero </a:t>
            </a:r>
            <a:br>
              <a:rPr lang="en-US" dirty="0">
                <a:effectLst/>
                <a:latin typeface="Helvetica" pitchFamily="2" charset="0"/>
              </a:rPr>
            </a:br>
            <a:endParaRPr lang="en-US" dirty="0">
              <a:effectLst/>
              <a:latin typeface="Helvetica" pitchFamily="2" charset="0"/>
            </a:endParaRPr>
          </a:p>
          <a:p>
            <a:r>
              <a:rPr lang="en-US" dirty="0">
                <a:effectLst/>
                <a:latin typeface="Helvetica" pitchFamily="2" charset="0"/>
              </a:rPr>
              <a:t>At the other end of the rejection scale, </a:t>
            </a:r>
            <a:r>
              <a:rPr lang="en-US" dirty="0" err="1">
                <a:effectLst/>
                <a:latin typeface="Helvetica" pitchFamily="2" charset="0"/>
              </a:rPr>
              <a:t>Hadza</a:t>
            </a:r>
            <a:r>
              <a:rPr lang="en-US" dirty="0">
                <a:effectLst/>
                <a:latin typeface="Helvetica" pitchFamily="2" charset="0"/>
              </a:rPr>
              <a:t> responders rejected 24 percent of all proposer offers and </a:t>
            </a:r>
            <a:r>
              <a:rPr lang="en-US" dirty="0">
                <a:effectLst/>
                <a:highlight>
                  <a:srgbClr val="FFFF00"/>
                </a:highlight>
                <a:latin typeface="Helvetica" pitchFamily="2" charset="0"/>
              </a:rPr>
              <a:t>43 percent of offers at 20 percent and below</a:t>
            </a:r>
            <a:r>
              <a:rPr lang="en-US" dirty="0">
                <a:effectLst/>
                <a:latin typeface="Helvetica" pitchFamily="2" charset="0"/>
              </a:rPr>
              <a:t>. </a:t>
            </a:r>
            <a:br>
              <a:rPr lang="en-US" dirty="0">
                <a:effectLst/>
                <a:latin typeface="Helvetica" pitchFamily="2" charset="0"/>
              </a:rPr>
            </a:br>
            <a:endParaRPr lang="en-US" dirty="0">
              <a:effectLst/>
              <a:latin typeface="Helvetica" pitchFamily="2" charset="0"/>
            </a:endParaRPr>
          </a:p>
          <a:p>
            <a:pPr marL="0" lvl="0" indent="0" algn="l" rtl="0">
              <a:spcBef>
                <a:spcPts val="0"/>
              </a:spcBef>
              <a:spcAft>
                <a:spcPts val="0"/>
              </a:spcAft>
              <a:buNone/>
            </a:pPr>
            <a:endParaRPr dirty="0"/>
          </a:p>
        </p:txBody>
      </p:sp>
      <p:sp>
        <p:nvSpPr>
          <p:cNvPr id="235" name="Google Shape;235;g290a83912e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compares the treatment in Henrich et al 2001. </a:t>
            </a:r>
            <a:r>
              <a:rPr lang="en-US" dirty="0">
                <a:effectLst/>
                <a:latin typeface="Helvetica" pitchFamily="2" charset="0"/>
              </a:rPr>
              <a:t>W</a:t>
            </a:r>
            <a:r>
              <a:rPr lang="en-US" dirty="0"/>
              <a:t>ith experimenter imposed “low” offer of 20%. The </a:t>
            </a:r>
            <a:r>
              <a:rPr lang="en-US" dirty="0" err="1"/>
              <a:t>Hadza</a:t>
            </a:r>
            <a:r>
              <a:rPr lang="en-US" dirty="0"/>
              <a:t> small groups (LE – low exposure) 31%. Without experimenter imposed low offer </a:t>
            </a:r>
            <a:r>
              <a:rPr lang="en-US" dirty="0" err="1">
                <a:effectLst/>
                <a:latin typeface="Helvetica" pitchFamily="2" charset="0"/>
              </a:rPr>
              <a:t>Hadza</a:t>
            </a:r>
            <a:r>
              <a:rPr lang="en-US" dirty="0">
                <a:effectLst/>
                <a:latin typeface="Helvetica" pitchFamily="2" charset="0"/>
              </a:rPr>
              <a:t> responders rejected 24 percent of all proposer offers and </a:t>
            </a:r>
            <a:r>
              <a:rPr lang="en-US" dirty="0">
                <a:effectLst/>
                <a:highlight>
                  <a:srgbClr val="FFFF00"/>
                </a:highlight>
                <a:latin typeface="Helvetica" pitchFamily="2" charset="0"/>
              </a:rPr>
              <a:t>43 percent of offers at 20 percent and below</a:t>
            </a:r>
            <a:r>
              <a:rPr lang="en-US" dirty="0">
                <a:effectLst/>
                <a:latin typeface="Helvetica" pitchFamily="2" charset="0"/>
              </a:rPr>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how good are these results? Someone please check with literature. </a:t>
            </a:r>
            <a:endParaRPr dirty="0"/>
          </a:p>
          <a:p>
            <a:pPr marL="0" lvl="0" indent="0" algn="l" rtl="0">
              <a:lnSpc>
                <a:spcPct val="100000"/>
              </a:lnSpc>
              <a:spcBef>
                <a:spcPts val="0"/>
              </a:spcBef>
              <a:spcAft>
                <a:spcPts val="0"/>
              </a:spcAft>
              <a:buSzPts val="1400"/>
              <a:buNone/>
            </a:pPr>
            <a:r>
              <a:rPr lang="en-US" dirty="0"/>
              <a:t>Our main contribution will be the methodology to help organize motivated researchers. We haven’t run a particularly sophisticated program/experiment but we put a lot of time into organizing this process into a linear sequence of steps. If we are happy with the current results and code, I will draft a flow chart tomorrow.</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ultimatum game prompt from the document does not specify what the offer for the LLM to reject or accept. Is this an error? If so I need to rerun the experiments for that game</a:t>
            </a:r>
            <a:endParaRPr dirty="0"/>
          </a:p>
          <a:p>
            <a:pPr marL="0" lvl="0" indent="0" algn="l" rtl="0">
              <a:lnSpc>
                <a:spcPct val="100000"/>
              </a:lnSpc>
              <a:spcBef>
                <a:spcPts val="0"/>
              </a:spcBef>
              <a:spcAft>
                <a:spcPts val="0"/>
              </a:spcAft>
              <a:buSzPts val="1400"/>
              <a:buNone/>
            </a:pPr>
            <a:endParaRPr dirty="0"/>
          </a:p>
        </p:txBody>
      </p:sp>
      <p:sp>
        <p:nvSpPr>
          <p:cNvPr id="186" name="Google Shape;18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00000"/>
                </a:solidFill>
                <a:latin typeface="Arial"/>
                <a:ea typeface="Arial"/>
                <a:cs typeface="Arial"/>
                <a:sym typeface="Arial"/>
              </a:rPr>
              <a:t>a type of artificial intelligence (AI) agent that is composed of multiple machine learning models, or "layers," that are stacked together to perform a specific task. </a:t>
            </a:r>
          </a:p>
          <a:p>
            <a:pPr marL="0" lvl="0" indent="0" algn="l" rtl="0">
              <a:lnSpc>
                <a:spcPct val="100000"/>
              </a:lnSpc>
              <a:spcBef>
                <a:spcPts val="0"/>
              </a:spcBef>
              <a:spcAft>
                <a:spcPts val="0"/>
              </a:spcAft>
              <a:buSzPts val="1400"/>
              <a:buNone/>
            </a:pPr>
            <a:r>
              <a:rPr lang="en-US" b="0" i="0" dirty="0">
                <a:solidFill>
                  <a:srgbClr val="000000"/>
                </a:solidFill>
                <a:latin typeface="Arial"/>
                <a:ea typeface="Arial"/>
                <a:cs typeface="Arial"/>
                <a:sym typeface="Arial"/>
              </a:rPr>
              <a:t> </a:t>
            </a:r>
            <a:endParaRPr dirty="0"/>
          </a:p>
        </p:txBody>
      </p:sp>
      <p:sp>
        <p:nvSpPr>
          <p:cNvPr id="194" name="Google Shape;19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Twaitsha</a:t>
            </a:r>
            <a:r>
              <a:rPr lang="en-US" dirty="0"/>
              <a:t> - A small nomadic group in southern Angola/Namibia known for click language. No evidence Henrich studied them.</a:t>
            </a:r>
            <a:endParaRPr dirty="0"/>
          </a:p>
        </p:txBody>
      </p:sp>
      <p:sp>
        <p:nvSpPr>
          <p:cNvPr id="205" name="Google Shape;20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rgbClr val="212121"/>
                </a:solidFill>
                <a:latin typeface="Calibri"/>
                <a:cs typeface="Calibri"/>
                <a:sym typeface="Calibri"/>
              </a:rPr>
              <a:t>Parallel to the way experiments helped neuroscientists in identifying brain regions that process strategic/market decision-making.</a:t>
            </a:r>
            <a:endParaRPr dirty="0"/>
          </a:p>
        </p:txBody>
      </p:sp>
      <p:sp>
        <p:nvSpPr>
          <p:cNvPr id="215" name="Google Shape;21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good are these results? Someone please check with literature. </a:t>
            </a:r>
            <a:endParaRPr/>
          </a:p>
          <a:p>
            <a:pPr marL="0" lvl="0" indent="0" algn="l" rtl="0">
              <a:lnSpc>
                <a:spcPct val="100000"/>
              </a:lnSpc>
              <a:spcBef>
                <a:spcPts val="0"/>
              </a:spcBef>
              <a:spcAft>
                <a:spcPts val="0"/>
              </a:spcAft>
              <a:buSzPts val="1400"/>
              <a:buNone/>
            </a:pPr>
            <a:r>
              <a:rPr lang="en-US"/>
              <a:t>Our main contribution will be the methodology to help organize motivated researchers. We haven’t run a particularly sophisticated program/experiment but we put a lot of time into organizing this process into a linear sequence of steps. If we are happy with the current results and code, I will draft a flow chart tomorrow.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ultimatum game prompt from the document does not specify what the offer for the LLM to reject or accept. Is this an error? If so I need to rerun the experiments for that game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Davinci hallucinates more than T5 (evidenced by the experiments for which Davinci and GPT-3.5 failed to provide an answer)</a:t>
            </a:r>
            <a:endParaRPr/>
          </a:p>
        </p:txBody>
      </p:sp>
      <p:sp>
        <p:nvSpPr>
          <p:cNvPr id="223" name="Google Shape;22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0a83912e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0a83912e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Ache behave quite different from the </a:t>
            </a:r>
            <a:r>
              <a:rPr lang="en-US" dirty="0" err="1"/>
              <a:t>Hadza</a:t>
            </a:r>
            <a:r>
              <a:rPr lang="en-US" dirty="0"/>
              <a:t>. </a:t>
            </a:r>
            <a:r>
              <a:rPr lang="en-US" dirty="0" err="1"/>
              <a:t>Noone</a:t>
            </a:r>
            <a:r>
              <a:rPr lang="en-US" dirty="0"/>
              <a:t> has studied the endowment effect, as far as we know, but </a:t>
            </a:r>
            <a:br>
              <a:rPr lang="en-US" dirty="0">
                <a:effectLst/>
                <a:latin typeface="Helvetica" pitchFamily="2" charset="0"/>
              </a:rPr>
            </a:br>
            <a:endParaRPr lang="en-US" dirty="0">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Helvetica" pitchFamily="2" charset="0"/>
              </a:rPr>
              <a:t>In the </a:t>
            </a:r>
            <a:r>
              <a:rPr lang="en-US" dirty="0" err="1">
                <a:effectLst/>
                <a:latin typeface="Helvetica" pitchFamily="2" charset="0"/>
              </a:rPr>
              <a:t>Tsimane</a:t>
            </a:r>
            <a:r>
              <a:rPr lang="en-US" dirty="0">
                <a:effectLst/>
                <a:latin typeface="Helvetica" pitchFamily="2" charset="0"/>
              </a:rPr>
              <a:t> and Ache cases, for instance, there are no rejections of offers below 20 percent, although there were several low offers. The rejection rate for all other offers is also zero </a:t>
            </a:r>
            <a:br>
              <a:rPr lang="en-US" dirty="0">
                <a:effectLst/>
                <a:latin typeface="Helvetica" pitchFamily="2" charset="0"/>
              </a:rPr>
            </a:br>
            <a:endParaRPr lang="en-US" dirty="0">
              <a:effectLst/>
              <a:latin typeface="Helvetica" pitchFamily="2" charset="0"/>
            </a:endParaRPr>
          </a:p>
          <a:p>
            <a:r>
              <a:rPr lang="en-US" dirty="0">
                <a:effectLst/>
                <a:latin typeface="Helvetica" pitchFamily="2" charset="0"/>
              </a:rPr>
              <a:t>At the other end of the rejection scale, </a:t>
            </a:r>
            <a:r>
              <a:rPr lang="en-US" dirty="0" err="1">
                <a:effectLst/>
                <a:latin typeface="Helvetica" pitchFamily="2" charset="0"/>
              </a:rPr>
              <a:t>Hadza</a:t>
            </a:r>
            <a:r>
              <a:rPr lang="en-US" dirty="0">
                <a:effectLst/>
                <a:latin typeface="Helvetica" pitchFamily="2" charset="0"/>
              </a:rPr>
              <a:t> responders rejected 24 percent of all proposer offers and </a:t>
            </a:r>
            <a:r>
              <a:rPr lang="en-US" dirty="0">
                <a:effectLst/>
                <a:highlight>
                  <a:srgbClr val="FFFF00"/>
                </a:highlight>
                <a:latin typeface="Helvetica" pitchFamily="2" charset="0"/>
              </a:rPr>
              <a:t>43 percent of offers at 20 percent and below</a:t>
            </a:r>
            <a:r>
              <a:rPr lang="en-US" dirty="0">
                <a:effectLst/>
                <a:latin typeface="Helvetica" pitchFamily="2" charset="0"/>
              </a:rPr>
              <a:t>. </a:t>
            </a:r>
            <a:br>
              <a:rPr lang="en-US" dirty="0">
                <a:effectLst/>
                <a:latin typeface="Helvetica" pitchFamily="2" charset="0"/>
              </a:rPr>
            </a:br>
            <a:endParaRPr lang="en-US" dirty="0">
              <a:effectLst/>
              <a:latin typeface="Helvetica" pitchFamily="2" charset="0"/>
            </a:endParaRPr>
          </a:p>
          <a:p>
            <a:pPr marL="0" lvl="0" indent="0" algn="l" rtl="0">
              <a:spcBef>
                <a:spcPts val="0"/>
              </a:spcBef>
              <a:spcAft>
                <a:spcPts val="0"/>
              </a:spcAft>
              <a:buNone/>
            </a:pPr>
            <a:endParaRPr dirty="0"/>
          </a:p>
        </p:txBody>
      </p:sp>
      <p:sp>
        <p:nvSpPr>
          <p:cNvPr id="235" name="Google Shape;235;g290a83912e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272116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Architectures: Transformer-based (DNN); RNN; GAN</a:t>
            </a: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700" marR="5080" lvl="0" indent="0" algn="l" rtl="0">
              <a:lnSpc>
                <a:spcPct val="114999"/>
              </a:lnSpc>
              <a:spcBef>
                <a:spcPts val="0"/>
              </a:spcBef>
              <a:spcAft>
                <a:spcPts val="0"/>
              </a:spcAft>
              <a:buClr>
                <a:schemeClr val="dk1"/>
              </a:buClr>
              <a:buSzPts val="1200"/>
              <a:buFont typeface="Calibri"/>
              <a:buNone/>
            </a:pPr>
            <a:endParaRP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BACKGROUND</a:t>
            </a:r>
            <a:endParaRPr/>
          </a:p>
        </p:txBody>
      </p:sp>
      <p:sp>
        <p:nvSpPr>
          <p:cNvPr id="126" name="Google Shape;1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WHY?</a:t>
            </a:r>
            <a:endParaRPr/>
          </a:p>
        </p:txBody>
      </p:sp>
      <p:sp>
        <p:nvSpPr>
          <p:cNvPr id="133" name="Google Shape;1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a:t>
            </a:r>
            <a:endParaRPr/>
          </a:p>
        </p:txBody>
      </p:sp>
      <p:sp>
        <p:nvSpPr>
          <p:cNvPr id="143" name="Google Shape;14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t>PROOF OF CONCEPT: This “homo silicus” answers questions to measure the endowment effect – the tendency to value possessions more than non-possessions. </a:t>
            </a:r>
            <a:endParaRPr/>
          </a:p>
          <a:p>
            <a:pPr marL="0" lvl="0" indent="0" algn="l" rtl="0">
              <a:lnSpc>
                <a:spcPct val="100000"/>
              </a:lnSpc>
              <a:spcBef>
                <a:spcPts val="0"/>
              </a:spcBef>
              <a:spcAft>
                <a:spcPts val="0"/>
              </a:spcAft>
              <a:buSzPts val="1400"/>
              <a:buNone/>
            </a:pPr>
            <a:endParaRPr/>
          </a:p>
        </p:txBody>
      </p:sp>
      <p:sp>
        <p:nvSpPr>
          <p:cNvPr id="151" name="Google Shape;1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00000"/>
                </a:solidFill>
                <a:latin typeface="Arial"/>
                <a:ea typeface="Arial"/>
                <a:cs typeface="Arial"/>
                <a:sym typeface="Arial"/>
              </a:rPr>
              <a:t>a type of artificial intelligence (AI) agent that is composed of multiple machine learning models, or "layers," that are stacked together to perform a specific task. </a:t>
            </a:r>
            <a:endParaRPr dirty="0"/>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55980" y="3123452"/>
            <a:ext cx="10880037" cy="572401"/>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4133"/>
              <a:buFont typeface="Arial"/>
              <a:buNone/>
              <a:defRPr sz="4133"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828800" y="3840481"/>
            <a:ext cx="8534400" cy="387798"/>
          </a:xfrm>
          <a:prstGeom prst="rect">
            <a:avLst/>
          </a:prstGeom>
          <a:noFill/>
          <a:ln>
            <a:noFill/>
          </a:ln>
        </p:spPr>
        <p:txBody>
          <a:bodyPr spcFirstLastPara="1" wrap="square" lIns="0" tIns="0" rIns="0" bIns="0" anchor="t" anchorCtr="0">
            <a:sp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a:spLocks noGrp="1"/>
          </p:cNvSpPr>
          <p:nvPr>
            <p:ph type="pic" idx="2"/>
          </p:nvPr>
        </p:nvSpPr>
        <p:spPr>
          <a:xfrm>
            <a:off x="5183188" y="987425"/>
            <a:ext cx="6172200" cy="4873625"/>
          </a:xfrm>
          <a:prstGeom prst="rect">
            <a:avLst/>
          </a:prstGeom>
          <a:noFill/>
          <a:ln>
            <a:noFill/>
          </a:ln>
        </p:spPr>
      </p:sp>
      <p:sp>
        <p:nvSpPr>
          <p:cNvPr id="74" name="Google Shape;74;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6509"/>
            <a:lum/>
          </a:blip>
          <a:srcRect/>
          <a:stretch>
            <a:fillRect l="80000" t="80000" r="3000" b="5000"/>
          </a:stretch>
        </a:blip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7.png"/><Relationship Id="rId4" Type="http://schemas.openxmlformats.org/officeDocument/2006/relationships/image" Target="../media/image10.jp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p:nvPr>
        </p:nvSpPr>
        <p:spPr>
          <a:xfrm>
            <a:off x="5080216" y="526155"/>
            <a:ext cx="6656197" cy="2368853"/>
          </a:xfrm>
          <a:prstGeom prst="rect">
            <a:avLst/>
          </a:prstGeom>
          <a:noFill/>
          <a:ln>
            <a:noFill/>
          </a:ln>
        </p:spPr>
        <p:txBody>
          <a:bodyPr spcFirstLastPara="1" wrap="square" lIns="121900" tIns="60950" rIns="121900" bIns="60950" anchor="b" anchorCtr="0">
            <a:normAutofit/>
          </a:bodyPr>
          <a:lstStyle/>
          <a:p>
            <a:pPr marL="10584" marR="6773" lvl="0" indent="-10584" algn="l" rtl="0">
              <a:lnSpc>
                <a:spcPct val="90000"/>
              </a:lnSpc>
              <a:spcBef>
                <a:spcPts val="0"/>
              </a:spcBef>
              <a:spcAft>
                <a:spcPts val="0"/>
              </a:spcAft>
              <a:buClr>
                <a:srgbClr val="C00000"/>
              </a:buClr>
              <a:buSzPts val="4400"/>
              <a:buFont typeface="Calibri"/>
              <a:buNone/>
            </a:pPr>
            <a:r>
              <a:rPr lang="en-US" sz="4400" b="1">
                <a:solidFill>
                  <a:srgbClr val="C00000"/>
                </a:solidFill>
                <a:latin typeface="Calibri"/>
                <a:ea typeface="Calibri"/>
                <a:cs typeface="Calibri"/>
                <a:sym typeface="Calibri"/>
              </a:rPr>
              <a:t>Large Language Models for the Study of Non-WEIRD Populations</a:t>
            </a:r>
            <a:endParaRPr sz="4400" b="1">
              <a:solidFill>
                <a:srgbClr val="C00000"/>
              </a:solidFill>
              <a:latin typeface="Calibri"/>
              <a:ea typeface="Calibri"/>
              <a:cs typeface="Calibri"/>
              <a:sym typeface="Calibri"/>
            </a:endParaRPr>
          </a:p>
        </p:txBody>
      </p:sp>
      <p:pic>
        <p:nvPicPr>
          <p:cNvPr id="96" name="Google Shape;96;p1" descr="A logo with text on it&#10;&#10;Description automatically generated"/>
          <p:cNvPicPr preferRelativeResize="0"/>
          <p:nvPr/>
        </p:nvPicPr>
        <p:blipFill rotWithShape="1">
          <a:blip r:embed="rId3">
            <a:alphaModFix/>
          </a:blip>
          <a:srcRect/>
          <a:stretch/>
        </p:blipFill>
        <p:spPr>
          <a:xfrm>
            <a:off x="543501" y="588600"/>
            <a:ext cx="3532036" cy="1324513"/>
          </a:xfrm>
          <a:prstGeom prst="rect">
            <a:avLst/>
          </a:prstGeom>
          <a:noFill/>
          <a:ln>
            <a:noFill/>
          </a:ln>
        </p:spPr>
      </p:pic>
      <p:pic>
        <p:nvPicPr>
          <p:cNvPr id="97" name="Google Shape;97;p1" descr="A blue oval with white text and a column&#10;&#10;Description automatically generated"/>
          <p:cNvPicPr preferRelativeResize="0"/>
          <p:nvPr/>
        </p:nvPicPr>
        <p:blipFill rotWithShape="1">
          <a:blip r:embed="rId4">
            <a:alphaModFix/>
          </a:blip>
          <a:srcRect/>
          <a:stretch/>
        </p:blipFill>
        <p:spPr>
          <a:xfrm>
            <a:off x="1689971" y="2230757"/>
            <a:ext cx="1358029" cy="2179020"/>
          </a:xfrm>
          <a:prstGeom prst="rect">
            <a:avLst/>
          </a:prstGeom>
          <a:noFill/>
          <a:ln>
            <a:noFill/>
          </a:ln>
        </p:spPr>
      </p:pic>
      <p:pic>
        <p:nvPicPr>
          <p:cNvPr id="98" name="Google Shape;98;p1" descr="A picture containing text&#10;&#10;Description automatically generated"/>
          <p:cNvPicPr preferRelativeResize="0"/>
          <p:nvPr/>
        </p:nvPicPr>
        <p:blipFill rotWithShape="1">
          <a:blip r:embed="rId5">
            <a:alphaModFix/>
          </a:blip>
          <a:srcRect/>
          <a:stretch/>
        </p:blipFill>
        <p:spPr>
          <a:xfrm>
            <a:off x="543500" y="4651343"/>
            <a:ext cx="3529584" cy="1865227"/>
          </a:xfrm>
          <a:prstGeom prst="rect">
            <a:avLst/>
          </a:prstGeom>
          <a:noFill/>
          <a:ln>
            <a:noFill/>
          </a:ln>
        </p:spPr>
      </p:pic>
      <p:sp>
        <p:nvSpPr>
          <p:cNvPr id="99" name="Google Shape;99;p1"/>
          <p:cNvSpPr txBox="1"/>
          <p:nvPr/>
        </p:nvSpPr>
        <p:spPr>
          <a:xfrm>
            <a:off x="5084064" y="3355848"/>
            <a:ext cx="6272784" cy="2825496"/>
          </a:xfrm>
          <a:prstGeom prst="rect">
            <a:avLst/>
          </a:prstGeom>
          <a:noFill/>
          <a:ln>
            <a:noFill/>
          </a:ln>
        </p:spPr>
        <p:txBody>
          <a:bodyPr spcFirstLastPara="1" wrap="square" lIns="121900" tIns="60950" rIns="121900" bIns="60950" anchor="t" anchorCtr="0">
            <a:normAutofit/>
          </a:bodyPr>
          <a:lstStyle/>
          <a:p>
            <a:pPr marL="0" marR="6773" lvl="0" indent="0" algn="l" rtl="0">
              <a:lnSpc>
                <a:spcPct val="9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C. Mónica Capra</a:t>
            </a:r>
            <a:endParaRPr sz="1400" b="0" i="0" u="none" strike="noStrike" cap="none">
              <a:solidFill>
                <a:srgbClr val="000000"/>
              </a:solidFill>
              <a:latin typeface="Arial"/>
              <a:ea typeface="Arial"/>
              <a:cs typeface="Arial"/>
              <a:sym typeface="Arial"/>
            </a:endParaRPr>
          </a:p>
          <a:p>
            <a:pPr marL="0" marR="6773" lvl="0" indent="0" algn="l" rtl="0">
              <a:lnSpc>
                <a:spcPct val="90000"/>
              </a:lnSpc>
              <a:spcBef>
                <a:spcPts val="80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Augusto González-Bonorino</a:t>
            </a:r>
            <a:endParaRPr sz="3200" b="0" i="0" u="none" strike="noStrike" cap="none">
              <a:solidFill>
                <a:schemeClr val="dk1"/>
              </a:solidFill>
              <a:latin typeface="Calibri"/>
              <a:ea typeface="Calibri"/>
              <a:cs typeface="Calibri"/>
              <a:sym typeface="Calibri"/>
            </a:endParaRPr>
          </a:p>
          <a:p>
            <a:pPr marL="0" marR="6773" lvl="0" indent="0" algn="l" rtl="0">
              <a:lnSpc>
                <a:spcPct val="90000"/>
              </a:lnSpc>
              <a:spcBef>
                <a:spcPts val="80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Matthew Feng</a:t>
            </a:r>
            <a:endParaRPr sz="1400" b="0" i="0" u="none" strike="noStrike" cap="none">
              <a:solidFill>
                <a:srgbClr val="000000"/>
              </a:solidFill>
              <a:latin typeface="Arial"/>
              <a:ea typeface="Arial"/>
              <a:cs typeface="Arial"/>
              <a:sym typeface="Arial"/>
            </a:endParaRPr>
          </a:p>
          <a:p>
            <a:pPr marL="0" marR="6773" lvl="0" indent="0" algn="l" rtl="0">
              <a:lnSpc>
                <a:spcPct val="90000"/>
              </a:lnSpc>
              <a:spcBef>
                <a:spcPts val="80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Emilio Pacheco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640080" y="329184"/>
            <a:ext cx="6894576" cy="1783080"/>
          </a:xfrm>
          <a:prstGeom prst="rect">
            <a:avLst/>
          </a:prstGeom>
          <a:noFill/>
          <a:ln>
            <a:noFill/>
          </a:ln>
        </p:spPr>
        <p:txBody>
          <a:bodyPr spcFirstLastPara="1" wrap="square" lIns="121900" tIns="60950" rIns="121900" bIns="60950" anchor="b" anchorCtr="0">
            <a:normAutofit/>
          </a:bodyPr>
          <a:lstStyle/>
          <a:p>
            <a:pPr marL="16933" lvl="0" indent="0" algn="l" rtl="0">
              <a:lnSpc>
                <a:spcPct val="90000"/>
              </a:lnSpc>
              <a:spcBef>
                <a:spcPts val="0"/>
              </a:spcBef>
              <a:spcAft>
                <a:spcPts val="0"/>
              </a:spcAft>
              <a:buClr>
                <a:schemeClr val="dk1"/>
              </a:buClr>
              <a:buSzPts val="5733"/>
              <a:buFont typeface="Calibri"/>
              <a:buNone/>
            </a:pPr>
            <a:r>
              <a:rPr lang="en-US" sz="5733" dirty="0"/>
              <a:t>Homo </a:t>
            </a:r>
            <a:r>
              <a:rPr lang="en-US" sz="5733" dirty="0" err="1"/>
              <a:t>Silicus</a:t>
            </a:r>
            <a:r>
              <a:rPr lang="en-US" sz="5733" dirty="0"/>
              <a:t> &amp; Economic Decisions</a:t>
            </a:r>
            <a:endParaRPr sz="5733" dirty="0"/>
          </a:p>
        </p:txBody>
      </p:sp>
      <p:sp>
        <p:nvSpPr>
          <p:cNvPr id="181" name="Google Shape;181;p9"/>
          <p:cNvSpPr txBox="1"/>
          <p:nvPr/>
        </p:nvSpPr>
        <p:spPr>
          <a:xfrm>
            <a:off x="613955" y="2010988"/>
            <a:ext cx="5972592" cy="4517828"/>
          </a:xfrm>
          <a:prstGeom prst="rect">
            <a:avLst/>
          </a:prstGeom>
          <a:noFill/>
          <a:ln>
            <a:noFill/>
          </a:ln>
        </p:spPr>
        <p:txBody>
          <a:bodyPr spcFirstLastPara="1" wrap="square" lIns="121900" tIns="60950" rIns="121900" bIns="6095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endParaRPr sz="2400" b="0" i="0" u="none" strike="noStrike" cap="none" dirty="0">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2600" b="1" i="0" u="none" strike="noStrike" cap="none" dirty="0">
                <a:solidFill>
                  <a:srgbClr val="212121"/>
                </a:solidFill>
                <a:latin typeface="Calibri"/>
                <a:ea typeface="Calibri"/>
                <a:cs typeface="Calibri"/>
                <a:sym typeface="Calibri"/>
              </a:rPr>
              <a:t>System prompt: </a:t>
            </a:r>
            <a:r>
              <a:rPr lang="en-US" sz="2600" b="0" i="0" u="none" strike="noStrike" cap="none" dirty="0">
                <a:solidFill>
                  <a:srgbClr val="212121"/>
                </a:solidFill>
                <a:latin typeface="Calibri"/>
                <a:ea typeface="Calibri"/>
                <a:cs typeface="Calibri"/>
                <a:sym typeface="Calibri"/>
              </a:rPr>
              <a:t>specifies the “Persona”</a:t>
            </a:r>
            <a:endParaRPr sz="1400" b="0" i="0" u="none" strike="noStrike" cap="none" dirty="0">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100000"/>
              <a:buFont typeface="Arial"/>
              <a:buNone/>
            </a:pPr>
            <a:r>
              <a:rPr lang="en-US" sz="2600" b="0" i="0" u="none" strike="noStrike" cap="none" dirty="0" err="1">
                <a:solidFill>
                  <a:srgbClr val="000000"/>
                </a:solidFill>
                <a:latin typeface="Courier New"/>
                <a:ea typeface="Courier New"/>
                <a:cs typeface="Courier New"/>
                <a:sym typeface="Courier New"/>
              </a:rPr>
              <a:t>completion_system_prompt</a:t>
            </a:r>
            <a:r>
              <a:rPr lang="en-US" sz="2600" b="0" i="0" u="none" strike="noStrike" cap="none" dirty="0">
                <a:solidFill>
                  <a:srgbClr val="000000"/>
                </a:solidFill>
                <a:latin typeface="Courier New"/>
                <a:ea typeface="Courier New"/>
                <a:cs typeface="Courier New"/>
                <a:sym typeface="Courier New"/>
              </a:rPr>
              <a:t> = </a:t>
            </a:r>
            <a:r>
              <a:rPr lang="en-US" sz="2600" b="0" i="0" u="none" strike="noStrike" cap="none" dirty="0" err="1">
                <a:solidFill>
                  <a:srgbClr val="0070C0"/>
                </a:solidFill>
                <a:highlight>
                  <a:srgbClr val="F7F7F7"/>
                </a:highlight>
                <a:latin typeface="Courier New"/>
                <a:ea typeface="Courier New"/>
                <a:cs typeface="Courier New"/>
                <a:sym typeface="Courier New"/>
              </a:rPr>
              <a:t>f</a:t>
            </a:r>
            <a:r>
              <a:rPr lang="en-US" sz="2600" dirty="0" err="1">
                <a:solidFill>
                  <a:srgbClr val="A31515"/>
                </a:solidFill>
                <a:highlight>
                  <a:srgbClr val="F7F7F7"/>
                </a:highlight>
                <a:latin typeface="Courier New"/>
                <a:cs typeface="Courier New"/>
                <a:sym typeface="Courier New"/>
              </a:rPr>
              <a:t>"You</a:t>
            </a:r>
            <a:r>
              <a:rPr lang="en-US" sz="2600" dirty="0">
                <a:solidFill>
                  <a:srgbClr val="A31515"/>
                </a:solidFill>
                <a:highlight>
                  <a:srgbClr val="F7F7F7"/>
                </a:highlight>
                <a:latin typeface="Courier New"/>
                <a:cs typeface="Courier New"/>
                <a:sym typeface="Courier New"/>
              </a:rPr>
              <a:t> are a member of a tribe with the following characteristics: {</a:t>
            </a:r>
            <a:r>
              <a:rPr lang="en-US" sz="2600" dirty="0" err="1">
                <a:solidFill>
                  <a:srgbClr val="A31515"/>
                </a:solidFill>
                <a:highlight>
                  <a:srgbClr val="F7F7F7"/>
                </a:highlight>
                <a:latin typeface="Courier New"/>
                <a:cs typeface="Courier New"/>
                <a:sym typeface="Courier New"/>
              </a:rPr>
              <a:t>tribe_prof</a:t>
            </a:r>
            <a:r>
              <a:rPr lang="en-US" sz="2600" dirty="0">
                <a:solidFill>
                  <a:srgbClr val="A31515"/>
                </a:solidFill>
                <a:highlight>
                  <a:srgbClr val="F7F7F7"/>
                </a:highlight>
                <a:latin typeface="Courier New"/>
                <a:cs typeface="Courier New"/>
                <a:sym typeface="Courier New"/>
              </a:rPr>
              <a:t>}"</a:t>
            </a:r>
            <a:endParaRPr sz="2600" dirty="0">
              <a:solidFill>
                <a:srgbClr val="A31515"/>
              </a:solidFill>
              <a:highlight>
                <a:srgbClr val="F7F7F7"/>
              </a:highlight>
              <a:latin typeface="Courier New"/>
              <a:cs typeface="Courier New"/>
              <a:sym typeface="Courier New"/>
            </a:endParaRPr>
          </a:p>
          <a:p>
            <a:pPr marL="342900" marR="0" lvl="0" indent="-201930" algn="l" rtl="0">
              <a:lnSpc>
                <a:spcPct val="100000"/>
              </a:lnSpc>
              <a:spcBef>
                <a:spcPts val="0"/>
              </a:spcBef>
              <a:spcAft>
                <a:spcPts val="0"/>
              </a:spcAft>
              <a:buClr>
                <a:schemeClr val="dk1"/>
              </a:buClr>
              <a:buSzPct val="100000"/>
              <a:buFont typeface="Noto Sans Symbols"/>
              <a:buNone/>
            </a:pPr>
            <a:endParaRPr sz="2400" b="1" i="0" u="none" strike="noStrike" cap="none" dirty="0">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2600" b="1" i="0" u="none" strike="noStrike" cap="none" dirty="0">
                <a:solidFill>
                  <a:srgbClr val="212121"/>
                </a:solidFill>
                <a:latin typeface="Calibri"/>
                <a:ea typeface="Calibri"/>
                <a:cs typeface="Calibri"/>
                <a:sym typeface="Calibri"/>
              </a:rPr>
              <a:t>Experiment prompt: </a:t>
            </a:r>
            <a:r>
              <a:rPr lang="en-US" sz="2600" b="0" i="0" u="none" strike="noStrike" cap="none" dirty="0">
                <a:solidFill>
                  <a:srgbClr val="212121"/>
                </a:solidFill>
                <a:latin typeface="Calibri"/>
                <a:ea typeface="Calibri"/>
                <a:cs typeface="Calibri"/>
                <a:sym typeface="Calibri"/>
              </a:rPr>
              <a:t>specifies the decision environment</a:t>
            </a:r>
            <a:endParaRPr sz="1400" b="0" i="0" u="none" strike="noStrike" cap="none" dirty="0">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100000"/>
              <a:buFont typeface="Arial"/>
              <a:buNone/>
            </a:pPr>
            <a:r>
              <a:rPr lang="en-US" sz="2600" b="0" i="0" u="none" strike="noStrike" cap="none" dirty="0">
                <a:solidFill>
                  <a:srgbClr val="000000"/>
                </a:solidFill>
                <a:latin typeface="Courier New"/>
                <a:ea typeface="Courier New"/>
                <a:cs typeface="Courier New"/>
                <a:sym typeface="Courier New"/>
              </a:rPr>
              <a:t>experiment = </a:t>
            </a:r>
            <a:r>
              <a:rPr lang="en-US" sz="2600" dirty="0" err="1">
                <a:solidFill>
                  <a:srgbClr val="0070C0"/>
                </a:solidFill>
                <a:highlight>
                  <a:srgbClr val="F7F7F7"/>
                </a:highlight>
                <a:latin typeface="Courier New"/>
                <a:cs typeface="Courier New"/>
                <a:sym typeface="Courier New"/>
              </a:rPr>
              <a:t>f</a:t>
            </a:r>
            <a:r>
              <a:rPr lang="en-US" sz="2600" dirty="0" err="1">
                <a:solidFill>
                  <a:srgbClr val="A31515"/>
                </a:solidFill>
                <a:highlight>
                  <a:srgbClr val="F7F7F7"/>
                </a:highlight>
                <a:latin typeface="Courier New"/>
                <a:cs typeface="Courier New"/>
                <a:sym typeface="Courier New"/>
              </a:rPr>
              <a:t>"You</a:t>
            </a:r>
            <a:r>
              <a:rPr lang="en-US" sz="2600" dirty="0">
                <a:solidFill>
                  <a:srgbClr val="A31515"/>
                </a:solidFill>
                <a:highlight>
                  <a:srgbClr val="F7F7F7"/>
                </a:highlight>
                <a:latin typeface="Courier New"/>
                <a:cs typeface="Courier New"/>
                <a:sym typeface="Courier New"/>
              </a:rPr>
              <a:t> are given a mug while waiting for a researcher to call your name. When you are called, he offers to exchange your mug for a cookie.”</a:t>
            </a:r>
            <a:endParaRPr sz="2600" dirty="0">
              <a:solidFill>
                <a:srgbClr val="A31515"/>
              </a:solidFill>
              <a:highlight>
                <a:srgbClr val="F7F7F7"/>
              </a:highlight>
              <a:latin typeface="Courier New"/>
              <a:cs typeface="Courier New"/>
            </a:endParaRPr>
          </a:p>
          <a:p>
            <a:pPr marL="457200" marR="0" lvl="1" indent="0" algn="l" rtl="0">
              <a:lnSpc>
                <a:spcPct val="100000"/>
              </a:lnSpc>
              <a:spcBef>
                <a:spcPts val="0"/>
              </a:spcBef>
              <a:spcAft>
                <a:spcPts val="0"/>
              </a:spcAft>
              <a:buClr>
                <a:srgbClr val="000000"/>
              </a:buClr>
              <a:buSzPct val="100000"/>
              <a:buFont typeface="Arial"/>
              <a:buNone/>
            </a:pPr>
            <a:endParaRPr sz="2400" b="0" i="0" u="none" strike="noStrike" cap="none" dirty="0">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2600" b="1" i="0" u="none" strike="noStrike" cap="none" dirty="0">
                <a:solidFill>
                  <a:srgbClr val="212121"/>
                </a:solidFill>
                <a:latin typeface="Calibri"/>
                <a:ea typeface="Calibri"/>
                <a:cs typeface="Calibri"/>
                <a:sym typeface="Calibri"/>
              </a:rPr>
              <a:t>Subject task: </a:t>
            </a:r>
            <a:r>
              <a:rPr lang="en-US" sz="2600" b="0" i="0" u="none" strike="noStrike" cap="none" dirty="0">
                <a:solidFill>
                  <a:srgbClr val="212121"/>
                </a:solidFill>
                <a:latin typeface="Calibri"/>
                <a:ea typeface="Calibri"/>
                <a:cs typeface="Calibri"/>
                <a:sym typeface="Calibri"/>
              </a:rPr>
              <a:t>specifies the choice set</a:t>
            </a:r>
            <a:endParaRPr sz="1400" b="0" i="0" u="none" strike="noStrike" cap="none" dirty="0">
              <a:solidFill>
                <a:srgbClr val="000000"/>
              </a:solidFill>
              <a:latin typeface="Arial"/>
              <a:ea typeface="Arial"/>
              <a:cs typeface="Arial"/>
              <a:sym typeface="Arial"/>
            </a:endParaRPr>
          </a:p>
          <a:p>
            <a:pPr marL="457200" lvl="1">
              <a:buSzPct val="100000"/>
            </a:pPr>
            <a:r>
              <a:rPr lang="en-US" sz="2600" b="0" i="0" u="none" strike="noStrike" cap="none" dirty="0" err="1">
                <a:solidFill>
                  <a:srgbClr val="000000"/>
                </a:solidFill>
                <a:latin typeface="Courier New"/>
                <a:ea typeface="Courier New"/>
                <a:cs typeface="Courier New"/>
                <a:sym typeface="Courier New"/>
              </a:rPr>
              <a:t>subject_task</a:t>
            </a:r>
            <a:r>
              <a:rPr lang="en-US" sz="2600" b="0" i="0" u="none" strike="noStrike" cap="none" dirty="0">
                <a:solidFill>
                  <a:srgbClr val="000000"/>
                </a:solidFill>
                <a:latin typeface="Courier New"/>
                <a:ea typeface="Courier New"/>
                <a:cs typeface="Courier New"/>
                <a:sym typeface="Courier New"/>
              </a:rPr>
              <a:t> = </a:t>
            </a:r>
            <a:r>
              <a:rPr lang="en-US" sz="2600" dirty="0">
                <a:solidFill>
                  <a:srgbClr val="A31515"/>
                </a:solidFill>
                <a:highlight>
                  <a:srgbClr val="F7F7F7"/>
                </a:highlight>
                <a:latin typeface="Courier New"/>
                <a:cs typeface="Courier New"/>
                <a:sym typeface="Courier New"/>
              </a:rPr>
              <a:t>"Do you exchange the mug or reject the cookie? You must reply in one word with either 'exchange' or 'reject' and explain why you chose that. For example, 'I reject' or 'I exchange'"</a:t>
            </a:r>
            <a:endParaRPr sz="2600" dirty="0">
              <a:solidFill>
                <a:srgbClr val="A31515"/>
              </a:solidFill>
              <a:highlight>
                <a:srgbClr val="F7F7F7"/>
              </a:highlight>
              <a:latin typeface="Courier New"/>
              <a:cs typeface="Courier New"/>
              <a:sym typeface="Courier New"/>
            </a:endParaRPr>
          </a:p>
          <a:p>
            <a:pPr marL="342900" marR="0" lvl="0" indent="-201930" algn="l" rtl="0">
              <a:lnSpc>
                <a:spcPct val="100000"/>
              </a:lnSpc>
              <a:spcBef>
                <a:spcPts val="0"/>
              </a:spcBef>
              <a:spcAft>
                <a:spcPts val="0"/>
              </a:spcAft>
              <a:buClr>
                <a:schemeClr val="dk1"/>
              </a:buClr>
              <a:buSzPct val="100000"/>
              <a:buFont typeface="Noto Sans Symbols"/>
              <a:buNone/>
            </a:pPr>
            <a:endParaRPr sz="2400" b="0" i="0" u="none" strike="noStrike" cap="none" dirty="0">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endParaRPr sz="2800" b="0" i="0" u="none" strike="noStrike" cap="none" dirty="0">
              <a:solidFill>
                <a:srgbClr val="212121"/>
              </a:solidFill>
              <a:latin typeface="Calibri"/>
              <a:ea typeface="Calibri"/>
              <a:cs typeface="Calibri"/>
              <a:sym typeface="Calibri"/>
            </a:endParaRPr>
          </a:p>
        </p:txBody>
      </p:sp>
      <p:pic>
        <p:nvPicPr>
          <p:cNvPr id="182" name="Google Shape;182;p9"/>
          <p:cNvPicPr preferRelativeResize="0"/>
          <p:nvPr/>
        </p:nvPicPr>
        <p:blipFill rotWithShape="1">
          <a:blip r:embed="rId3">
            <a:alphaModFix/>
          </a:blip>
          <a:srcRect/>
          <a:stretch/>
        </p:blipFill>
        <p:spPr>
          <a:xfrm>
            <a:off x="6473869" y="2010988"/>
            <a:ext cx="5718131" cy="4337997"/>
          </a:xfrm>
          <a:prstGeom prst="rect">
            <a:avLst/>
          </a:prstGeom>
          <a:noFill/>
          <a:ln>
            <a:noFill/>
          </a:ln>
        </p:spPr>
      </p:pic>
      <p:sp>
        <p:nvSpPr>
          <p:cNvPr id="8" name="Straight Connector 7">
            <a:extLst>
              <a:ext uri="{FF2B5EF4-FFF2-40B4-BE49-F238E27FC236}">
                <a16:creationId xmlns:a16="http://schemas.microsoft.com/office/drawing/2014/main" id="{2BF4577E-FB96-4A78-AA5F-5FDFB16B5D2C}"/>
              </a:ext>
            </a:extLst>
          </p:cNvPr>
          <p:cNvSpPr/>
          <p:nvPr/>
        </p:nvSpPr>
        <p:spPr>
          <a:xfrm>
            <a:off x="6832120" y="3588589"/>
            <a:ext cx="5227607" cy="51758"/>
          </a:xfrm>
          <a:prstGeom prst="line">
            <a:avLst/>
          </a:prstGeom>
          <a:solidFill>
            <a:srgbClr val="E6E6E6">
              <a:alpha val="5000"/>
            </a:srgbClr>
          </a:solidFill>
          <a:ln w="889000">
            <a:solidFill>
              <a:schemeClr val="accent4">
                <a:lumMod val="20000"/>
                <a:lumOff val="80000"/>
                <a:alpha val="50838"/>
              </a:scheme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6E6E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 name="Google Shape;217;p13">
            <a:extLst>
              <a:ext uri="{FF2B5EF4-FFF2-40B4-BE49-F238E27FC236}">
                <a16:creationId xmlns:a16="http://schemas.microsoft.com/office/drawing/2014/main" id="{2D4CEE2E-2D54-2F03-E981-B9E29B7C0333}"/>
              </a:ext>
            </a:extLst>
          </p:cNvPr>
          <p:cNvSpPr txBox="1"/>
          <p:nvPr/>
        </p:nvSpPr>
        <p:spPr>
          <a:xfrm>
            <a:off x="475488" y="1124712"/>
            <a:ext cx="4023360" cy="3200400"/>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16933" indent="0">
              <a:lnSpc>
                <a:spcPct val="90000"/>
              </a:lnSpc>
              <a:buClr>
                <a:schemeClr val="dk1"/>
              </a:buClr>
              <a:buSzPts val="5733"/>
              <a:buFont typeface="Calibri"/>
              <a:buNone/>
              <a:defRPr sz="5733">
                <a:solidFill>
                  <a:schemeClr val="dk1"/>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spcBef>
                <a:spcPct val="0"/>
              </a:spcBef>
              <a:spcAft>
                <a:spcPts val="600"/>
              </a:spcAft>
            </a:pPr>
            <a:r>
              <a:rPr lang="en-US" sz="4800" kern="1200">
                <a:solidFill>
                  <a:schemeClr val="tx1"/>
                </a:solidFill>
                <a:latin typeface="+mj-lt"/>
                <a:ea typeface="+mj-ea"/>
                <a:cs typeface="+mj-cs"/>
              </a:rPr>
              <a:t>Experiments with other Tribes</a:t>
            </a:r>
          </a:p>
        </p:txBody>
      </p:sp>
      <p:pic>
        <p:nvPicPr>
          <p:cNvPr id="9" name="Google Shape;137;p6" descr="A couple of men holding arrows&#10;&#10;Description automatically generated">
            <a:extLst>
              <a:ext uri="{FF2B5EF4-FFF2-40B4-BE49-F238E27FC236}">
                <a16:creationId xmlns:a16="http://schemas.microsoft.com/office/drawing/2014/main" id="{6F0BDABA-1A5F-0E38-190C-19A766207A04}"/>
              </a:ext>
            </a:extLst>
          </p:cNvPr>
          <p:cNvPicPr preferRelativeResize="0"/>
          <p:nvPr/>
        </p:nvPicPr>
        <p:blipFill rotWithShape="1">
          <a:blip r:embed="rId3"/>
          <a:srcRect t="4369" r="-1" b="51965"/>
          <a:stretch/>
        </p:blipFill>
        <p:spPr>
          <a:xfrm>
            <a:off x="4399471" y="757775"/>
            <a:ext cx="3728049" cy="2770848"/>
          </a:xfrm>
          <a:prstGeom prst="rect">
            <a:avLst/>
          </a:prstGeom>
          <a:noFill/>
        </p:spPr>
      </p:pic>
      <p:pic>
        <p:nvPicPr>
          <p:cNvPr id="8" name="Google Shape;136;p6" descr="A group of men in traditional clothing&#10;&#10;Description automatically generated">
            <a:extLst>
              <a:ext uri="{FF2B5EF4-FFF2-40B4-BE49-F238E27FC236}">
                <a16:creationId xmlns:a16="http://schemas.microsoft.com/office/drawing/2014/main" id="{42A9E257-559A-FA61-E404-17D751F8753A}"/>
              </a:ext>
            </a:extLst>
          </p:cNvPr>
          <p:cNvPicPr preferRelativeResize="0"/>
          <p:nvPr/>
        </p:nvPicPr>
        <p:blipFill rotWithShape="1">
          <a:blip r:embed="rId4"/>
          <a:srcRect t="900" r="3" b="3"/>
          <a:stretch/>
        </p:blipFill>
        <p:spPr>
          <a:xfrm>
            <a:off x="8479538" y="757765"/>
            <a:ext cx="3462526" cy="2766683"/>
          </a:xfrm>
          <a:prstGeom prst="rect">
            <a:avLst/>
          </a:prstGeom>
          <a:noFill/>
        </p:spPr>
      </p:pic>
      <p:pic>
        <p:nvPicPr>
          <p:cNvPr id="5" name="Google Shape;182;p9" descr="A graph of red and blue bars&#10;&#10;Description automatically generated">
            <a:extLst>
              <a:ext uri="{FF2B5EF4-FFF2-40B4-BE49-F238E27FC236}">
                <a16:creationId xmlns:a16="http://schemas.microsoft.com/office/drawing/2014/main" id="{F1DAE86E-4CC7-AF77-B642-D40D5CD8F8E2}"/>
              </a:ext>
            </a:extLst>
          </p:cNvPr>
          <p:cNvPicPr preferRelativeResize="0"/>
          <p:nvPr/>
        </p:nvPicPr>
        <p:blipFill rotWithShape="1">
          <a:blip r:embed="rId5"/>
          <a:srcRect l="4473" r="6" b="6"/>
          <a:stretch/>
        </p:blipFill>
        <p:spPr>
          <a:xfrm>
            <a:off x="8479538" y="3694351"/>
            <a:ext cx="3571966" cy="2766683"/>
          </a:xfrm>
          <a:prstGeom prst="rect">
            <a:avLst/>
          </a:prstGeom>
          <a:noFill/>
        </p:spPr>
      </p:pic>
      <p:pic>
        <p:nvPicPr>
          <p:cNvPr id="239" name="Google Shape;239;g290a83912ec_0_1" descr="A graph of red and blue rectangles&#10;&#10;Description automatically generated"/>
          <p:cNvPicPr preferRelativeResize="0"/>
          <p:nvPr/>
        </p:nvPicPr>
        <p:blipFill rotWithShape="1">
          <a:blip r:embed="rId6"/>
          <a:srcRect l="4473" r="6" b="6"/>
          <a:stretch/>
        </p:blipFill>
        <p:spPr>
          <a:xfrm>
            <a:off x="4399471" y="3694352"/>
            <a:ext cx="3784755" cy="276668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8"/>
          <p:cNvSpPr txBox="1"/>
          <p:nvPr/>
        </p:nvSpPr>
        <p:spPr>
          <a:xfrm>
            <a:off x="450131" y="2112264"/>
            <a:ext cx="5571289" cy="42620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212121"/>
              </a:solidFill>
              <a:highlight>
                <a:srgbClr val="F7F7F7"/>
              </a:highlight>
              <a:latin typeface="Calibri"/>
              <a:ea typeface="Calibri"/>
              <a:cs typeface="Calibri"/>
              <a:sym typeface="Calibri"/>
            </a:endParaRPr>
          </a:p>
          <a:p>
            <a:pPr marL="0" marR="0" lvl="0" indent="0" algn="l" rtl="0">
              <a:lnSpc>
                <a:spcPct val="100000"/>
              </a:lnSpc>
              <a:spcBef>
                <a:spcPts val="0"/>
              </a:spcBef>
              <a:spcAft>
                <a:spcPts val="0"/>
              </a:spcAft>
              <a:buNone/>
            </a:pPr>
            <a:r>
              <a:rPr lang="en-US" sz="1800" b="1" i="0" u="none" strike="noStrike" cap="none" dirty="0">
                <a:solidFill>
                  <a:srgbClr val="212121"/>
                </a:solidFill>
                <a:latin typeface="Calibri"/>
                <a:ea typeface="Calibri"/>
                <a:cs typeface="Calibri"/>
                <a:sym typeface="Calibri"/>
              </a:rPr>
              <a:t>Experiment prompt: </a:t>
            </a:r>
            <a:r>
              <a:rPr lang="en-US" sz="1800" b="0" i="0" u="none" strike="noStrike" cap="none" dirty="0">
                <a:solidFill>
                  <a:srgbClr val="212121"/>
                </a:solidFill>
                <a:latin typeface="Calibri"/>
                <a:ea typeface="Calibri"/>
                <a:cs typeface="Calibri"/>
                <a:sym typeface="Calibri"/>
              </a:rPr>
              <a:t>specifies the decision environment</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1800" b="0" i="0" u="none" strike="noStrike" cap="none" dirty="0">
                <a:solidFill>
                  <a:srgbClr val="A31515"/>
                </a:solidFill>
                <a:highlight>
                  <a:srgbClr val="F7F7F7"/>
                </a:highlight>
                <a:latin typeface="Courier New"/>
                <a:ea typeface="Courier New"/>
                <a:cs typeface="Courier New"/>
                <a:sym typeface="Courier New"/>
              </a:rPr>
              <a:t>"You are randomly chosen to be a recipient of an offer to split $10 with someone else. You are offered USD $2. If you reject the offer, you and the other get nothing. If you accept you get the offer and the other gets the rest"</a:t>
            </a:r>
            <a:endParaRPr sz="1800" b="0" i="0" u="none" strike="noStrike" cap="none" dirty="0">
              <a:solidFill>
                <a:schemeClr val="dk1"/>
              </a:solidFill>
              <a:highlight>
                <a:srgbClr val="F7F7F7"/>
              </a:highlight>
              <a:latin typeface="Courier New"/>
              <a:ea typeface="Courier New"/>
              <a:cs typeface="Courier New"/>
              <a:sym typeface="Courier New"/>
            </a:endParaRPr>
          </a:p>
          <a:p>
            <a:pPr marL="0" marR="0" lvl="0" indent="0" algn="l" rtl="0">
              <a:lnSpc>
                <a:spcPct val="135714"/>
              </a:lnSpc>
              <a:spcBef>
                <a:spcPts val="0"/>
              </a:spcBef>
              <a:spcAft>
                <a:spcPts val="0"/>
              </a:spcAft>
              <a:buNone/>
            </a:pPr>
            <a:r>
              <a:rPr lang="en-US" sz="1800" b="1" i="0" u="none" strike="noStrike" cap="none" dirty="0">
                <a:solidFill>
                  <a:srgbClr val="212121"/>
                </a:solidFill>
                <a:latin typeface="Calibri"/>
                <a:ea typeface="Calibri"/>
                <a:cs typeface="Calibri"/>
                <a:sym typeface="Calibri"/>
              </a:rPr>
              <a:t>Subject task: </a:t>
            </a:r>
            <a:r>
              <a:rPr lang="en-US" sz="1800" b="0" i="0" u="none" strike="noStrike" cap="none" dirty="0">
                <a:solidFill>
                  <a:srgbClr val="212121"/>
                </a:solidFill>
                <a:latin typeface="Calibri"/>
                <a:ea typeface="Calibri"/>
                <a:cs typeface="Calibri"/>
                <a:sym typeface="Calibri"/>
              </a:rPr>
              <a:t>specifies the choice set</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A31515"/>
                </a:solidFill>
                <a:highlight>
                  <a:srgbClr val="F7F7F7"/>
                </a:highlight>
                <a:latin typeface="Courier New"/>
                <a:ea typeface="Courier New"/>
                <a:cs typeface="Courier New"/>
                <a:sym typeface="Courier New"/>
              </a:rPr>
              <a:t>"Do you accept or reject the offer? Reply in one word with either ‘accept’ or 'reject’”</a:t>
            </a:r>
            <a:endParaRPr dirty="0"/>
          </a:p>
          <a:p>
            <a:pPr marL="0" marR="0" lvl="0" indent="0" algn="l" rtl="0">
              <a:lnSpc>
                <a:spcPct val="135714"/>
              </a:lnSpc>
              <a:spcBef>
                <a:spcPts val="0"/>
              </a:spcBef>
              <a:spcAft>
                <a:spcPts val="0"/>
              </a:spcAft>
              <a:buClr>
                <a:schemeClr val="dk1"/>
              </a:buClr>
              <a:buSzPts val="1100"/>
              <a:buFont typeface="Arial"/>
              <a:buNone/>
            </a:pPr>
            <a:endParaRPr sz="1800" b="0" i="0" u="none" strike="noStrike" cap="none" dirty="0">
              <a:solidFill>
                <a:srgbClr val="212121"/>
              </a:solidFill>
              <a:latin typeface="Calibri"/>
              <a:ea typeface="Calibri"/>
              <a:cs typeface="Calibri"/>
              <a:sym typeface="Calibri"/>
            </a:endParaRPr>
          </a:p>
        </p:txBody>
      </p:sp>
      <p:pic>
        <p:nvPicPr>
          <p:cNvPr id="190" name="Google Shape;190;p28"/>
          <p:cNvPicPr preferRelativeResize="0"/>
          <p:nvPr/>
        </p:nvPicPr>
        <p:blipFill>
          <a:blip r:embed="rId3">
            <a:alphaModFix/>
          </a:blip>
          <a:stretch>
            <a:fillRect/>
          </a:stretch>
        </p:blipFill>
        <p:spPr>
          <a:xfrm>
            <a:off x="6170581" y="2449343"/>
            <a:ext cx="5868179" cy="4167256"/>
          </a:xfrm>
          <a:prstGeom prst="rect">
            <a:avLst/>
          </a:prstGeom>
          <a:noFill/>
          <a:ln>
            <a:noFill/>
          </a:ln>
        </p:spPr>
      </p:pic>
      <p:sp>
        <p:nvSpPr>
          <p:cNvPr id="2" name="Google Shape;180;p9">
            <a:extLst>
              <a:ext uri="{FF2B5EF4-FFF2-40B4-BE49-F238E27FC236}">
                <a16:creationId xmlns:a16="http://schemas.microsoft.com/office/drawing/2014/main" id="{E599EFC7-0D80-892D-A0B8-66128C3F3703}"/>
              </a:ext>
            </a:extLst>
          </p:cNvPr>
          <p:cNvSpPr txBox="1">
            <a:spLocks/>
          </p:cNvSpPr>
          <p:nvPr/>
        </p:nvSpPr>
        <p:spPr>
          <a:xfrm>
            <a:off x="640080" y="329184"/>
            <a:ext cx="6894576" cy="1783080"/>
          </a:xfrm>
          <a:prstGeom prst="rect">
            <a:avLst/>
          </a:prstGeom>
          <a:noFill/>
          <a:ln>
            <a:noFill/>
          </a:ln>
        </p:spPr>
        <p:txBody>
          <a:bodyPr spcFirstLastPara="1" wrap="square" lIns="121900" tIns="60950" rIns="121900" bIns="6095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6933">
              <a:lnSpc>
                <a:spcPct val="90000"/>
              </a:lnSpc>
              <a:buClr>
                <a:schemeClr val="dk1"/>
              </a:buClr>
              <a:buSzPts val="5733"/>
              <a:buFont typeface="Calibri"/>
              <a:buNone/>
            </a:pPr>
            <a:r>
              <a:rPr lang="en-US" sz="5733"/>
              <a:t>Homo Silicus &amp; Economic Decisions</a:t>
            </a:r>
            <a:endParaRPr lang="en-US" sz="5733" dirty="0"/>
          </a:p>
        </p:txBody>
      </p:sp>
      <p:sp>
        <p:nvSpPr>
          <p:cNvPr id="8" name="Conector reto 7">
            <a:extLst>
              <a:ext uri="{FF2B5EF4-FFF2-40B4-BE49-F238E27FC236}">
                <a16:creationId xmlns:a16="http://schemas.microsoft.com/office/drawing/2014/main" id="{579F1BBD-B199-4D35-A4C7-A2DB886F1D5B}"/>
              </a:ext>
            </a:extLst>
          </p:cNvPr>
          <p:cNvSpPr/>
          <p:nvPr/>
        </p:nvSpPr>
        <p:spPr>
          <a:xfrm>
            <a:off x="6735240" y="5072760"/>
            <a:ext cx="5303520" cy="0"/>
          </a:xfrm>
          <a:prstGeom prst="line">
            <a:avLst/>
          </a:prstGeom>
          <a:solidFill>
            <a:srgbClr val="FFFC00">
              <a:alpha val="5000"/>
            </a:srgbClr>
          </a:solidFill>
          <a:ln w="53975">
            <a:solidFill>
              <a:srgbClr val="FFFC00">
                <a:alpha val="63763"/>
              </a:srgbClr>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p:nvPr/>
        </p:nvSpPr>
        <p:spPr>
          <a:xfrm>
            <a:off x="758952" y="2395728"/>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11"/>
          <p:cNvSpPr txBox="1"/>
          <p:nvPr/>
        </p:nvSpPr>
        <p:spPr>
          <a:xfrm>
            <a:off x="640080" y="329184"/>
            <a:ext cx="6894576" cy="1783080"/>
          </a:xfrm>
          <a:prstGeom prst="rect">
            <a:avLst/>
          </a:prstGeom>
          <a:noFill/>
          <a:ln>
            <a:noFill/>
          </a:ln>
        </p:spPr>
        <p:txBody>
          <a:bodyPr spcFirstLastPara="1" wrap="square" lIns="91425" tIns="45700" rIns="91425" bIns="45700" anchor="b" anchorCtr="0">
            <a:normAutofit/>
          </a:bodyPr>
          <a:lstStyle/>
          <a:p>
            <a:pPr marL="16933" marR="0" lvl="0" indent="0" algn="l" rtl="0">
              <a:lnSpc>
                <a:spcPct val="90000"/>
              </a:lnSpc>
              <a:spcBef>
                <a:spcPts val="0"/>
              </a:spcBef>
              <a:spcAft>
                <a:spcPts val="0"/>
              </a:spcAft>
              <a:buClr>
                <a:srgbClr val="000000"/>
              </a:buClr>
              <a:buSzPts val="6600"/>
              <a:buFont typeface="Arial"/>
              <a:buNone/>
            </a:pPr>
            <a:r>
              <a:rPr lang="en-US" sz="6600" b="0" i="0" u="none" strike="noStrike" cap="none" dirty="0">
                <a:solidFill>
                  <a:schemeClr val="dk1"/>
                </a:solidFill>
                <a:latin typeface="Calibri"/>
                <a:ea typeface="Calibri"/>
                <a:cs typeface="Calibri"/>
                <a:sym typeface="Calibri"/>
              </a:rPr>
              <a:t>Takeaways</a:t>
            </a:r>
            <a:endParaRPr sz="6600" b="0" i="0" u="none" strike="noStrike" cap="none" dirty="0">
              <a:solidFill>
                <a:schemeClr val="dk1"/>
              </a:solidFill>
              <a:latin typeface="Calibri"/>
              <a:ea typeface="Calibri"/>
              <a:cs typeface="Calibri"/>
              <a:sym typeface="Calibri"/>
            </a:endParaRPr>
          </a:p>
        </p:txBody>
      </p:sp>
      <p:sp>
        <p:nvSpPr>
          <p:cNvPr id="199" name="Google Shape;199;p11"/>
          <p:cNvSpPr txBox="1"/>
          <p:nvPr/>
        </p:nvSpPr>
        <p:spPr>
          <a:xfrm>
            <a:off x="640080" y="2525269"/>
            <a:ext cx="6894576" cy="3483864"/>
          </a:xfrm>
          <a:prstGeom prst="rect">
            <a:avLst/>
          </a:prstGeom>
          <a:noFill/>
          <a:ln>
            <a:noFill/>
          </a:ln>
        </p:spPr>
        <p:txBody>
          <a:bodyPr spcFirstLastPara="1" wrap="square" lIns="91425" tIns="45700" rIns="91425" bIns="45700" anchor="t" anchorCtr="0">
            <a:normAutofit fontScale="92500" lnSpcReduction="10000"/>
          </a:bodyPr>
          <a:lstStyle/>
          <a:p>
            <a:pPr marL="3429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We created a </a:t>
            </a:r>
            <a:r>
              <a:rPr lang="en-US" sz="2800" b="0" i="0" u="none" strike="noStrike" cap="none" dirty="0" err="1">
                <a:solidFill>
                  <a:schemeClr val="dk1"/>
                </a:solidFill>
                <a:latin typeface="Calibri"/>
                <a:ea typeface="Calibri"/>
                <a:cs typeface="Calibri"/>
                <a:sym typeface="Calibri"/>
              </a:rPr>
              <a:t>LangChain</a:t>
            </a:r>
            <a:r>
              <a:rPr lang="en-US" sz="2800" b="0" i="0" u="none" strike="noStrike" cap="none" dirty="0">
                <a:solidFill>
                  <a:schemeClr val="dk1"/>
                </a:solidFill>
                <a:latin typeface="Calibri"/>
                <a:ea typeface="Calibri"/>
                <a:cs typeface="Calibri"/>
                <a:sym typeface="Calibri"/>
              </a:rPr>
              <a:t> agent ”Homo </a:t>
            </a:r>
            <a:r>
              <a:rPr lang="en-US" sz="2800" b="0" i="0" u="none" strike="noStrike" cap="none" dirty="0" err="1">
                <a:solidFill>
                  <a:schemeClr val="dk1"/>
                </a:solidFill>
                <a:latin typeface="Calibri"/>
                <a:ea typeface="Calibri"/>
                <a:cs typeface="Calibri"/>
                <a:sym typeface="Calibri"/>
              </a:rPr>
              <a:t>Silicus</a:t>
            </a:r>
            <a:r>
              <a:rPr lang="en-US" sz="2800" b="0" i="0" u="none" strike="noStrike" cap="none" dirty="0">
                <a:solidFill>
                  <a:schemeClr val="dk1"/>
                </a:solidFill>
                <a:latin typeface="Calibri"/>
                <a:ea typeface="Calibri"/>
                <a:cs typeface="Calibri"/>
                <a:sym typeface="Calibri"/>
              </a:rPr>
              <a:t>” representing the </a:t>
            </a:r>
            <a:r>
              <a:rPr lang="en-US" sz="2800" b="0" i="0" u="none" strike="noStrike" cap="none" dirty="0" err="1">
                <a:solidFill>
                  <a:schemeClr val="dk1"/>
                </a:solidFill>
                <a:latin typeface="Calibri"/>
                <a:ea typeface="Calibri"/>
                <a:cs typeface="Calibri"/>
                <a:sym typeface="Calibri"/>
              </a:rPr>
              <a:t>Hadza</a:t>
            </a:r>
            <a:r>
              <a:rPr lang="en-US" sz="2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We tested </a:t>
            </a:r>
            <a:r>
              <a:rPr lang="en-US" sz="2800" b="0" i="0" u="none" strike="noStrike" cap="none" dirty="0" err="1">
                <a:solidFill>
                  <a:schemeClr val="dk1"/>
                </a:solidFill>
                <a:latin typeface="Calibri"/>
                <a:ea typeface="Calibri"/>
                <a:cs typeface="Calibri"/>
                <a:sym typeface="Calibri"/>
              </a:rPr>
              <a:t>Silicus</a:t>
            </a:r>
            <a:r>
              <a:rPr lang="en-US" sz="2800" b="0" i="0" u="none" strike="noStrike" cap="none" dirty="0">
                <a:solidFill>
                  <a:schemeClr val="dk1"/>
                </a:solidFill>
                <a:latin typeface="Calibri"/>
                <a:ea typeface="Calibri"/>
                <a:cs typeface="Calibri"/>
                <a:sym typeface="Calibri"/>
              </a:rPr>
              <a:t>’ endowment effect and “choices” an Ultimatum Game as a proof-of-concept</a:t>
            </a:r>
            <a:endParaRPr sz="1400" b="0" i="0" u="none" strike="noStrike" cap="none" dirty="0">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We show that </a:t>
            </a:r>
            <a:r>
              <a:rPr lang="en-US" sz="2800" b="0" i="0" u="none" strike="noStrike" cap="none" dirty="0" err="1">
                <a:solidFill>
                  <a:srgbClr val="C00000"/>
                </a:solidFill>
                <a:latin typeface="Calibri"/>
                <a:ea typeface="Calibri"/>
                <a:cs typeface="Calibri"/>
                <a:sym typeface="Calibri"/>
              </a:rPr>
              <a:t>LangChain</a:t>
            </a:r>
            <a:r>
              <a:rPr lang="en-US" sz="2800" b="0" i="0" u="none" strike="noStrike" cap="none" dirty="0">
                <a:solidFill>
                  <a:srgbClr val="C00000"/>
                </a:solidFill>
                <a:latin typeface="Calibri"/>
                <a:ea typeface="Calibri"/>
                <a:cs typeface="Calibri"/>
                <a:sym typeface="Calibri"/>
              </a:rPr>
              <a:t> </a:t>
            </a:r>
            <a:r>
              <a:rPr lang="en-US" sz="2800" b="0" i="0" u="none" strike="noStrike" cap="none" dirty="0" err="1">
                <a:solidFill>
                  <a:srgbClr val="C00000"/>
                </a:solidFill>
                <a:latin typeface="Calibri"/>
                <a:ea typeface="Calibri"/>
                <a:cs typeface="Calibri"/>
                <a:sym typeface="Calibri"/>
              </a:rPr>
              <a:t>Silicus</a:t>
            </a:r>
            <a:r>
              <a:rPr lang="en-US" sz="2800" b="0" i="0" u="none" strike="noStrike" cap="none" dirty="0">
                <a:solidFill>
                  <a:srgbClr val="C00000"/>
                </a:solidFill>
                <a:latin typeface="Calibri"/>
                <a:ea typeface="Calibri"/>
                <a:cs typeface="Calibri"/>
                <a:sym typeface="Calibri"/>
              </a:rPr>
              <a:t> can reveal latent preferences of populations living in small-scale societies </a:t>
            </a:r>
            <a:r>
              <a:rPr lang="en-US" sz="2800" b="0" i="0" u="none" strike="noStrike" cap="none" dirty="0">
                <a:solidFill>
                  <a:schemeClr val="dk1"/>
                </a:solidFill>
                <a:latin typeface="Calibri"/>
                <a:ea typeface="Calibri"/>
                <a:cs typeface="Calibri"/>
                <a:sym typeface="Calibri"/>
              </a:rPr>
              <a:t>that are hard to study, giving a more complete picture of human nature.</a:t>
            </a:r>
            <a:endParaRPr sz="1400" b="0" i="0" u="none" strike="noStrike" cap="none" dirty="0">
              <a:solidFill>
                <a:srgbClr val="000000"/>
              </a:solidFill>
              <a:latin typeface="Arial"/>
              <a:ea typeface="Arial"/>
              <a:cs typeface="Arial"/>
              <a:sym typeface="Arial"/>
            </a:endParaRPr>
          </a:p>
        </p:txBody>
      </p:sp>
      <p:pic>
        <p:nvPicPr>
          <p:cNvPr id="200" name="Google Shape;200;p11" descr="A group of men in traditional clothing&#10;&#10;Description automatically generated"/>
          <p:cNvPicPr preferRelativeResize="0"/>
          <p:nvPr/>
        </p:nvPicPr>
        <p:blipFill rotWithShape="1">
          <a:blip r:embed="rId3">
            <a:alphaModFix/>
          </a:blip>
          <a:srcRect l="9757" r="17812" b="-3"/>
          <a:stretch/>
        </p:blipFill>
        <p:spPr>
          <a:xfrm>
            <a:off x="8156454" y="-7"/>
            <a:ext cx="4035547" cy="4178808"/>
          </a:xfrm>
          <a:custGeom>
            <a:avLst/>
            <a:gdLst/>
            <a:ahLst/>
            <a:cxnLst/>
            <a:rect l="l" t="t" r="r" b="b"/>
            <a:pathLst>
              <a:path w="4035547" h="4178808" extrusionOk="0">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ln>
            <a:noFill/>
          </a:ln>
        </p:spPr>
      </p:pic>
      <p:pic>
        <p:nvPicPr>
          <p:cNvPr id="201" name="Google Shape;201;p11" descr="A person wearing a headdress and a garment&#10;&#10;Description automatically generated"/>
          <p:cNvPicPr preferRelativeResize="0"/>
          <p:nvPr/>
        </p:nvPicPr>
        <p:blipFill rotWithShape="1">
          <a:blip r:embed="rId4">
            <a:alphaModFix/>
          </a:blip>
          <a:srcRect t="19871" r="-1" b="16118"/>
          <a:stretch/>
        </p:blipFill>
        <p:spPr>
          <a:xfrm>
            <a:off x="8144356" y="4267201"/>
            <a:ext cx="4047645" cy="2590808"/>
          </a:xfrm>
          <a:custGeom>
            <a:avLst/>
            <a:gdLst/>
            <a:ahLst/>
            <a:cxnLst/>
            <a:rect l="l" t="t" r="r" b="b"/>
            <a:pathLst>
              <a:path w="4047645" h="2495811" extrusionOk="0">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p:nvPr/>
        </p:nvSpPr>
        <p:spPr>
          <a:xfrm>
            <a:off x="296282" y="441818"/>
            <a:ext cx="3995803" cy="982456"/>
          </a:xfrm>
          <a:prstGeom prst="rect">
            <a:avLst/>
          </a:prstGeom>
          <a:noFill/>
          <a:ln>
            <a:noFill/>
          </a:ln>
        </p:spPr>
        <p:txBody>
          <a:bodyPr spcFirstLastPara="1" wrap="square" lIns="91425" tIns="45700" rIns="91425" bIns="45700" anchor="b" anchorCtr="0">
            <a:normAutofit lnSpcReduction="10000"/>
          </a:bodyPr>
          <a:lstStyle/>
          <a:p>
            <a:pPr marL="16933" marR="0" lvl="0" indent="0" algn="l" rtl="0">
              <a:lnSpc>
                <a:spcPct val="90000"/>
              </a:lnSpc>
              <a:spcBef>
                <a:spcPts val="0"/>
              </a:spcBef>
              <a:spcAft>
                <a:spcPts val="0"/>
              </a:spcAft>
              <a:buClr>
                <a:srgbClr val="000000"/>
              </a:buClr>
              <a:buSzPts val="6600"/>
              <a:buFont typeface="Arial"/>
              <a:buNone/>
            </a:pPr>
            <a:r>
              <a:rPr lang="en-US" sz="6600" b="0" i="0" u="none" strike="noStrike" cap="none">
                <a:solidFill>
                  <a:schemeClr val="dk1"/>
                </a:solidFill>
                <a:latin typeface="Calibri"/>
                <a:ea typeface="Calibri"/>
                <a:cs typeface="Calibri"/>
                <a:sym typeface="Calibri"/>
              </a:rPr>
              <a:t>Limitations</a:t>
            </a:r>
            <a:endParaRPr sz="1400" b="0" i="0" u="none" strike="noStrike" cap="none">
              <a:solidFill>
                <a:srgbClr val="000000"/>
              </a:solidFill>
              <a:latin typeface="Arial"/>
              <a:ea typeface="Arial"/>
              <a:cs typeface="Arial"/>
              <a:sym typeface="Arial"/>
            </a:endParaRPr>
          </a:p>
        </p:txBody>
      </p:sp>
      <p:sp>
        <p:nvSpPr>
          <p:cNvPr id="208" name="Google Shape;208;p12"/>
          <p:cNvSpPr txBox="1"/>
          <p:nvPr/>
        </p:nvSpPr>
        <p:spPr>
          <a:xfrm>
            <a:off x="137786" y="1566154"/>
            <a:ext cx="4787782" cy="352252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Temperature affects model behavior </a:t>
            </a:r>
            <a:endParaRPr/>
          </a:p>
          <a:p>
            <a:pPr marL="342900" marR="0" lvl="0" indent="-34290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Google search for the context – information may not be available</a:t>
            </a:r>
            <a:endParaRPr sz="2400" b="0" i="0" u="none" strike="noStrike" cap="none">
              <a:solidFill>
                <a:schemeClr val="dk1"/>
              </a:solidFill>
              <a:latin typeface="Calibri"/>
              <a:ea typeface="Calibri"/>
              <a:cs typeface="Calibri"/>
              <a:sym typeface="Calibri"/>
            </a:endParaRPr>
          </a:p>
          <a:p>
            <a:pPr marL="342900" marR="0" lvl="0" indent="-342900" algn="l" rtl="0">
              <a:lnSpc>
                <a:spcPct val="90000"/>
              </a:lnSpc>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Augment context with </a:t>
            </a:r>
            <a:r>
              <a:rPr lang="en-US" sz="2400" b="0" i="0" u="none" strike="noStrike" cap="none">
                <a:solidFill>
                  <a:schemeClr val="dk1"/>
                </a:solidFill>
                <a:latin typeface="Calibri"/>
                <a:ea typeface="Calibri"/>
                <a:cs typeface="Calibri"/>
                <a:sym typeface="Calibri"/>
              </a:rPr>
              <a:t>RAG (potential sources: eHRAF - Cultural information for education and research - and Wikipedia)</a:t>
            </a:r>
            <a:endParaRPr sz="1400" b="0" i="0" u="none" strike="noStrike" cap="none">
              <a:solidFill>
                <a:srgbClr val="000000"/>
              </a:solidFill>
              <a:latin typeface="Calibri"/>
              <a:ea typeface="Calibri"/>
              <a:cs typeface="Calibri"/>
              <a:sym typeface="Calibri"/>
            </a:endParaRPr>
          </a:p>
        </p:txBody>
      </p:sp>
      <p:pic>
        <p:nvPicPr>
          <p:cNvPr id="209" name="Google Shape;209;p12" descr="Yale Bulldogs Logo and symbol, meaning, history, PNG, brand"/>
          <p:cNvPicPr preferRelativeResize="0"/>
          <p:nvPr/>
        </p:nvPicPr>
        <p:blipFill rotWithShape="1">
          <a:blip r:embed="rId3">
            <a:alphaModFix/>
          </a:blip>
          <a:srcRect/>
          <a:stretch/>
        </p:blipFill>
        <p:spPr>
          <a:xfrm>
            <a:off x="2598671" y="5357734"/>
            <a:ext cx="2161912" cy="1217877"/>
          </a:xfrm>
          <a:prstGeom prst="rect">
            <a:avLst/>
          </a:prstGeom>
          <a:noFill/>
          <a:ln>
            <a:noFill/>
          </a:ln>
        </p:spPr>
      </p:pic>
      <p:pic>
        <p:nvPicPr>
          <p:cNvPr id="210" name="Google Shape;210;p12" descr="Image result for eHRAF logo"/>
          <p:cNvPicPr preferRelativeResize="0"/>
          <p:nvPr/>
        </p:nvPicPr>
        <p:blipFill rotWithShape="1">
          <a:blip r:embed="rId4">
            <a:alphaModFix/>
          </a:blip>
          <a:srcRect/>
          <a:stretch/>
        </p:blipFill>
        <p:spPr>
          <a:xfrm>
            <a:off x="456028" y="5279722"/>
            <a:ext cx="2054268" cy="1377307"/>
          </a:xfrm>
          <a:prstGeom prst="rect">
            <a:avLst/>
          </a:prstGeom>
          <a:noFill/>
          <a:ln>
            <a:noFill/>
          </a:ln>
        </p:spPr>
      </p:pic>
      <p:pic>
        <p:nvPicPr>
          <p:cNvPr id="211" name="Google Shape;211;p12" descr="A screenshot of a computer&#10;&#10;Description automatically generated"/>
          <p:cNvPicPr preferRelativeResize="0"/>
          <p:nvPr/>
        </p:nvPicPr>
        <p:blipFill rotWithShape="1">
          <a:blip r:embed="rId5">
            <a:alphaModFix/>
          </a:blip>
          <a:srcRect/>
          <a:stretch/>
        </p:blipFill>
        <p:spPr>
          <a:xfrm>
            <a:off x="4991100" y="22843"/>
            <a:ext cx="72009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p:nvPr/>
        </p:nvSpPr>
        <p:spPr>
          <a:xfrm>
            <a:off x="675279" y="264916"/>
            <a:ext cx="5612788" cy="2051253"/>
          </a:xfrm>
          <a:prstGeom prst="rect">
            <a:avLst/>
          </a:prstGeom>
          <a:noFill/>
          <a:ln>
            <a:noFill/>
          </a:ln>
        </p:spPr>
        <p:txBody>
          <a:bodyPr spcFirstLastPara="1" wrap="square" lIns="121900" tIns="60950" rIns="121900" bIns="60950" anchor="b" anchorCtr="0">
            <a:normAutofit/>
          </a:bodyPr>
          <a:lstStyle/>
          <a:p>
            <a:pPr marL="16933" marR="0" lvl="0" indent="0" algn="l" rtl="0">
              <a:lnSpc>
                <a:spcPct val="90000"/>
              </a:lnSpc>
              <a:spcBef>
                <a:spcPts val="0"/>
              </a:spcBef>
              <a:spcAft>
                <a:spcPts val="0"/>
              </a:spcAft>
              <a:buClr>
                <a:srgbClr val="000000"/>
              </a:buClr>
              <a:buSzPts val="6600"/>
              <a:buFont typeface="Arial"/>
              <a:buNone/>
            </a:pPr>
            <a:r>
              <a:rPr lang="en-US" sz="6600" b="0" i="0" u="none" strike="noStrike" cap="none" dirty="0">
                <a:solidFill>
                  <a:schemeClr val="dk1"/>
                </a:solidFill>
                <a:latin typeface="Calibri"/>
                <a:ea typeface="Calibri"/>
                <a:cs typeface="Calibri"/>
                <a:sym typeface="Calibri"/>
              </a:rPr>
              <a:t>A Case for Homo </a:t>
            </a:r>
            <a:r>
              <a:rPr lang="en-US" sz="6600" b="0" i="0" u="none" strike="noStrike" cap="none" dirty="0" err="1">
                <a:solidFill>
                  <a:schemeClr val="dk1"/>
                </a:solidFill>
                <a:latin typeface="Calibri"/>
                <a:ea typeface="Calibri"/>
                <a:cs typeface="Calibri"/>
                <a:sym typeface="Calibri"/>
              </a:rPr>
              <a:t>Silicus</a:t>
            </a:r>
            <a:endParaRPr sz="6600" b="0" i="0" u="none" strike="noStrike" cap="none" dirty="0">
              <a:solidFill>
                <a:schemeClr val="dk1"/>
              </a:solidFill>
              <a:latin typeface="Calibri"/>
              <a:ea typeface="Calibri"/>
              <a:cs typeface="Calibri"/>
              <a:sym typeface="Calibri"/>
            </a:endParaRPr>
          </a:p>
        </p:txBody>
      </p:sp>
      <p:sp>
        <p:nvSpPr>
          <p:cNvPr id="218" name="Google Shape;218;p13"/>
          <p:cNvSpPr txBox="1"/>
          <p:nvPr/>
        </p:nvSpPr>
        <p:spPr>
          <a:xfrm>
            <a:off x="675279" y="2468569"/>
            <a:ext cx="6995724" cy="324700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12121"/>
              </a:buClr>
              <a:buSzPts val="2800"/>
              <a:buFont typeface="Arial"/>
              <a:buChar char="•"/>
            </a:pPr>
            <a:r>
              <a:rPr lang="en-US" sz="2800" b="0" i="0" u="none" strike="noStrike" cap="none" dirty="0">
                <a:solidFill>
                  <a:srgbClr val="212121"/>
                </a:solidFill>
                <a:latin typeface="Calibri"/>
                <a:ea typeface="Calibri"/>
                <a:cs typeface="Calibri"/>
                <a:sym typeface="Calibri"/>
              </a:rPr>
              <a:t>Experiments reveal Homo </a:t>
            </a:r>
            <a:r>
              <a:rPr lang="en-US" sz="2800" b="0" i="0" u="none" strike="noStrike" cap="none" dirty="0" err="1">
                <a:solidFill>
                  <a:srgbClr val="212121"/>
                </a:solidFill>
                <a:latin typeface="Calibri"/>
                <a:ea typeface="Calibri"/>
                <a:cs typeface="Calibri"/>
                <a:sym typeface="Calibri"/>
              </a:rPr>
              <a:t>Silicus</a:t>
            </a:r>
            <a:r>
              <a:rPr lang="en-US" sz="2800" b="0" i="0" u="none" strike="noStrike" cap="none" dirty="0">
                <a:solidFill>
                  <a:srgbClr val="212121"/>
                </a:solidFill>
                <a:latin typeface="Calibri"/>
                <a:ea typeface="Calibri"/>
                <a:cs typeface="Calibri"/>
                <a:sym typeface="Calibri"/>
              </a:rPr>
              <a:t>’ preferences. Helpful for piloting experiments.</a:t>
            </a:r>
            <a:endParaRPr lang="en-US" sz="2800" dirty="0">
              <a:solidFill>
                <a:srgbClr val="212121"/>
              </a:solidFill>
              <a:latin typeface="Calibri"/>
              <a:ea typeface="Calibri"/>
              <a:cs typeface="Calibri"/>
              <a:sym typeface="Calibri"/>
            </a:endParaRPr>
          </a:p>
          <a:p>
            <a:pPr marL="342900" marR="0" lvl="0" indent="-342900" algn="l" rtl="0">
              <a:lnSpc>
                <a:spcPct val="100000"/>
              </a:lnSpc>
              <a:spcBef>
                <a:spcPts val="0"/>
              </a:spcBef>
              <a:spcAft>
                <a:spcPts val="0"/>
              </a:spcAft>
              <a:buClr>
                <a:srgbClr val="212121"/>
              </a:buClr>
              <a:buSzPts val="2800"/>
              <a:buFont typeface="Arial"/>
              <a:buChar char="•"/>
            </a:pPr>
            <a:r>
              <a:rPr lang="en-US" sz="2800" dirty="0">
                <a:solidFill>
                  <a:srgbClr val="212121"/>
                </a:solidFill>
                <a:latin typeface="Calibri"/>
                <a:cs typeface="Calibri"/>
                <a:sym typeface="Calibri"/>
              </a:rPr>
              <a:t>We can use experimental economics games to compare LLM architectures. </a:t>
            </a:r>
            <a:endParaRPr sz="2800" dirty="0">
              <a:solidFill>
                <a:srgbClr val="212121"/>
              </a:solidFill>
              <a:latin typeface="Calibri"/>
              <a:cs typeface="Calibri"/>
            </a:endParaRPr>
          </a:p>
          <a:p>
            <a:pPr marL="342900" indent="-342900">
              <a:spcAft>
                <a:spcPts val="600"/>
              </a:spcAft>
              <a:buClr>
                <a:srgbClr val="212121"/>
              </a:buClr>
              <a:buSzPts val="2800"/>
              <a:buFont typeface="Arial"/>
              <a:buChar char="•"/>
            </a:pPr>
            <a:r>
              <a:rPr lang="en-US" sz="2800" dirty="0">
                <a:solidFill>
                  <a:srgbClr val="212121"/>
                </a:solidFill>
                <a:latin typeface="Calibri"/>
                <a:cs typeface="Calibri"/>
                <a:sym typeface="Calibri"/>
              </a:rPr>
              <a:t>AI researchers can benefit from utilizing economic experiments. </a:t>
            </a:r>
            <a:endParaRPr sz="2800" dirty="0">
              <a:solidFill>
                <a:srgbClr val="212121"/>
              </a:solidFill>
              <a:latin typeface="Calibri"/>
              <a:cs typeface="Calibri"/>
            </a:endParaRPr>
          </a:p>
        </p:txBody>
      </p:sp>
      <p:pic>
        <p:nvPicPr>
          <p:cNvPr id="219" name="Google Shape;219;p13" descr="A cartoon of a robot&#10;&#10;Description automatically generated"/>
          <p:cNvPicPr preferRelativeResize="0"/>
          <p:nvPr/>
        </p:nvPicPr>
        <p:blipFill rotWithShape="1">
          <a:blip r:embed="rId3">
            <a:alphaModFix/>
          </a:blip>
          <a:srcRect l="3214" r="211" b="-3"/>
          <a:stretch/>
        </p:blipFill>
        <p:spPr>
          <a:xfrm>
            <a:off x="7805724" y="713978"/>
            <a:ext cx="4035547" cy="4178807"/>
          </a:xfrm>
          <a:custGeom>
            <a:avLst/>
            <a:gdLst/>
            <a:ahLst/>
            <a:cxnLst/>
            <a:rect l="l" t="t" r="r" b="b"/>
            <a:pathLst>
              <a:path w="4035547" h="4178808" extrusionOk="0">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0"/>
          <p:cNvSpPr txBox="1"/>
          <p:nvPr/>
        </p:nvSpPr>
        <p:spPr>
          <a:xfrm>
            <a:off x="612648" y="-125751"/>
            <a:ext cx="6593755" cy="1133400"/>
          </a:xfrm>
          <a:prstGeom prst="rect">
            <a:avLst/>
          </a:prstGeom>
          <a:noFill/>
          <a:ln>
            <a:noFill/>
          </a:ln>
        </p:spPr>
        <p:txBody>
          <a:bodyPr spcFirstLastPara="1" wrap="square" lIns="121900" tIns="60950" rIns="121900" bIns="60950" anchor="b" anchorCtr="0">
            <a:normAutofit fontScale="92500"/>
          </a:bodyPr>
          <a:lstStyle/>
          <a:p>
            <a:pPr marL="16933" marR="0" lvl="0" indent="0" algn="l" rtl="0">
              <a:lnSpc>
                <a:spcPct val="90000"/>
              </a:lnSpc>
              <a:spcBef>
                <a:spcPts val="0"/>
              </a:spcBef>
              <a:spcAft>
                <a:spcPts val="0"/>
              </a:spcAft>
              <a:buClr>
                <a:srgbClr val="000000"/>
              </a:buClr>
              <a:buSzPct val="108108"/>
              <a:buFont typeface="Arial"/>
              <a:buNone/>
            </a:pPr>
            <a:r>
              <a:rPr lang="en-US" sz="5467" b="0" i="0" u="none" strike="noStrike" cap="none">
                <a:solidFill>
                  <a:schemeClr val="dk1"/>
                </a:solidFill>
                <a:latin typeface="Calibri"/>
                <a:ea typeface="Calibri"/>
                <a:cs typeface="Calibri"/>
                <a:sym typeface="Calibri"/>
              </a:rPr>
              <a:t>Revealing Latent Biases</a:t>
            </a:r>
            <a:endParaRPr sz="5467" b="0" i="0" u="none" strike="noStrike" cap="none">
              <a:solidFill>
                <a:schemeClr val="dk1"/>
              </a:solidFill>
              <a:latin typeface="Calibri"/>
              <a:ea typeface="Calibri"/>
              <a:cs typeface="Calibri"/>
              <a:sym typeface="Calibri"/>
            </a:endParaRPr>
          </a:p>
        </p:txBody>
      </p:sp>
      <p:pic>
        <p:nvPicPr>
          <p:cNvPr id="226" name="Google Shape;226;p10"/>
          <p:cNvPicPr preferRelativeResize="0"/>
          <p:nvPr/>
        </p:nvPicPr>
        <p:blipFill rotWithShape="1">
          <a:blip r:embed="rId3">
            <a:alphaModFix/>
          </a:blip>
          <a:srcRect/>
          <a:stretch/>
        </p:blipFill>
        <p:spPr>
          <a:xfrm>
            <a:off x="2105327" y="3963149"/>
            <a:ext cx="4395834" cy="2928304"/>
          </a:xfrm>
          <a:prstGeom prst="rect">
            <a:avLst/>
          </a:prstGeom>
          <a:noFill/>
          <a:ln>
            <a:noFill/>
          </a:ln>
        </p:spPr>
      </p:pic>
      <p:pic>
        <p:nvPicPr>
          <p:cNvPr id="227" name="Google Shape;227;p10"/>
          <p:cNvPicPr preferRelativeResize="0"/>
          <p:nvPr/>
        </p:nvPicPr>
        <p:blipFill rotWithShape="1">
          <a:blip r:embed="rId4">
            <a:alphaModFix/>
          </a:blip>
          <a:srcRect/>
          <a:stretch/>
        </p:blipFill>
        <p:spPr>
          <a:xfrm>
            <a:off x="2156081" y="1015948"/>
            <a:ext cx="4395834" cy="2928304"/>
          </a:xfrm>
          <a:prstGeom prst="rect">
            <a:avLst/>
          </a:prstGeom>
          <a:noFill/>
          <a:ln>
            <a:noFill/>
          </a:ln>
        </p:spPr>
      </p:pic>
      <p:sp>
        <p:nvSpPr>
          <p:cNvPr id="228" name="Google Shape;228;p10"/>
          <p:cNvSpPr txBox="1"/>
          <p:nvPr/>
        </p:nvSpPr>
        <p:spPr>
          <a:xfrm rot="-5400000">
            <a:off x="673935" y="5038630"/>
            <a:ext cx="21565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Completion</a:t>
            </a:r>
            <a:endParaRPr/>
          </a:p>
        </p:txBody>
      </p:sp>
      <p:pic>
        <p:nvPicPr>
          <p:cNvPr id="229" name="Google Shape;229;p10"/>
          <p:cNvPicPr preferRelativeResize="0"/>
          <p:nvPr/>
        </p:nvPicPr>
        <p:blipFill rotWithShape="1">
          <a:blip r:embed="rId5">
            <a:alphaModFix/>
          </a:blip>
          <a:srcRect/>
          <a:stretch/>
        </p:blipFill>
        <p:spPr>
          <a:xfrm>
            <a:off x="7181583" y="3982724"/>
            <a:ext cx="4684590" cy="2792117"/>
          </a:xfrm>
          <a:prstGeom prst="rect">
            <a:avLst/>
          </a:prstGeom>
          <a:noFill/>
          <a:ln>
            <a:noFill/>
          </a:ln>
        </p:spPr>
      </p:pic>
      <p:sp>
        <p:nvSpPr>
          <p:cNvPr id="230" name="Google Shape;230;p10"/>
          <p:cNvSpPr txBox="1"/>
          <p:nvPr/>
        </p:nvSpPr>
        <p:spPr>
          <a:xfrm rot="-5400000">
            <a:off x="1212317" y="2385316"/>
            <a:ext cx="107977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Chat</a:t>
            </a:r>
            <a:endParaRPr/>
          </a:p>
        </p:txBody>
      </p:sp>
      <p:pic>
        <p:nvPicPr>
          <p:cNvPr id="231" name="Google Shape;231;p10"/>
          <p:cNvPicPr preferRelativeResize="0"/>
          <p:nvPr/>
        </p:nvPicPr>
        <p:blipFill>
          <a:blip r:embed="rId6">
            <a:alphaModFix/>
          </a:blip>
          <a:stretch>
            <a:fillRect/>
          </a:stretch>
        </p:blipFill>
        <p:spPr>
          <a:xfrm>
            <a:off x="7206403" y="1035527"/>
            <a:ext cx="4628859" cy="292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 name="Google Shape;217;p13">
            <a:extLst>
              <a:ext uri="{FF2B5EF4-FFF2-40B4-BE49-F238E27FC236}">
                <a16:creationId xmlns:a16="http://schemas.microsoft.com/office/drawing/2014/main" id="{2D4CEE2E-2D54-2F03-E981-B9E29B7C0333}"/>
              </a:ext>
            </a:extLst>
          </p:cNvPr>
          <p:cNvSpPr txBox="1"/>
          <p:nvPr/>
        </p:nvSpPr>
        <p:spPr>
          <a:xfrm>
            <a:off x="838200" y="557189"/>
            <a:ext cx="10515600" cy="2057043"/>
          </a:xfrm>
          <a:prstGeom prst="rect">
            <a:avLst/>
          </a:prstGeom>
        </p:spPr>
        <p:txBody>
          <a:bodyPr spcFirstLastPara="1" vert="horz" lIns="91440" tIns="45720" rIns="91440" bIns="45720" rtlCol="0" anchor="ctr" anchorCtr="0">
            <a:normAutofit/>
          </a:bodyPr>
          <a:lstStyle/>
          <a:p>
            <a:pPr marL="16933" marR="0" lvl="0" indent="0">
              <a:lnSpc>
                <a:spcPct val="90000"/>
              </a:lnSpc>
              <a:spcBef>
                <a:spcPct val="0"/>
              </a:spcBef>
              <a:spcAft>
                <a:spcPts val="600"/>
              </a:spcAft>
              <a:buClr>
                <a:srgbClr val="000000"/>
              </a:buClr>
              <a:buSzPts val="6600"/>
            </a:pPr>
            <a:r>
              <a:rPr lang="en-US" sz="5200" b="0" i="0" u="none" strike="noStrike" kern="1200" cap="none" dirty="0">
                <a:solidFill>
                  <a:schemeClr val="tx1"/>
                </a:solidFill>
                <a:latin typeface="+mj-lt"/>
                <a:ea typeface="+mj-ea"/>
                <a:cs typeface="+mj-cs"/>
                <a:sym typeface="Calibri"/>
              </a:rPr>
              <a:t>Experiments with </a:t>
            </a:r>
            <a:r>
              <a:rPr lang="en-US" sz="5200" kern="1200" dirty="0">
                <a:solidFill>
                  <a:schemeClr val="tx1"/>
                </a:solidFill>
                <a:latin typeface="+mj-lt"/>
                <a:ea typeface="+mj-ea"/>
                <a:cs typeface="+mj-cs"/>
                <a:sym typeface="Calibri"/>
              </a:rPr>
              <a:t>other Tribes</a:t>
            </a:r>
            <a:endParaRPr lang="en-US" sz="5200" b="0" i="0" u="none" strike="noStrike" kern="1200" cap="none" dirty="0">
              <a:solidFill>
                <a:schemeClr val="tx1"/>
              </a:solidFill>
              <a:latin typeface="+mj-lt"/>
              <a:ea typeface="+mj-ea"/>
              <a:cs typeface="+mj-cs"/>
              <a:sym typeface="Calibri"/>
            </a:endParaRPr>
          </a:p>
        </p:txBody>
      </p:sp>
      <p:pic>
        <p:nvPicPr>
          <p:cNvPr id="239" name="Google Shape;239;g290a83912ec_0_1"/>
          <p:cNvPicPr preferRelativeResize="0"/>
          <p:nvPr/>
        </p:nvPicPr>
        <p:blipFill>
          <a:blip r:embed="rId3"/>
          <a:stretch>
            <a:fillRect/>
          </a:stretch>
        </p:blipFill>
        <p:spPr>
          <a:xfrm>
            <a:off x="1674474" y="3195252"/>
            <a:ext cx="3797536" cy="2696250"/>
          </a:xfrm>
          <a:prstGeom prst="rect">
            <a:avLst/>
          </a:prstGeom>
          <a:noFill/>
        </p:spPr>
      </p:pic>
      <p:pic>
        <p:nvPicPr>
          <p:cNvPr id="238" name="Google Shape;238;g290a83912ec_0_1"/>
          <p:cNvPicPr preferRelativeResize="0"/>
          <p:nvPr/>
        </p:nvPicPr>
        <p:blipFill>
          <a:blip r:embed="rId4"/>
          <a:stretch>
            <a:fillRect/>
          </a:stretch>
        </p:blipFill>
        <p:spPr>
          <a:xfrm>
            <a:off x="6719992" y="3104135"/>
            <a:ext cx="3797536" cy="2696250"/>
          </a:xfrm>
          <a:prstGeom prst="rect">
            <a:avLst/>
          </a:prstGeom>
          <a:noFill/>
        </p:spPr>
      </p:pic>
      <p:sp>
        <p:nvSpPr>
          <p:cNvPr id="7" name="TextBox 6">
            <a:extLst>
              <a:ext uri="{FF2B5EF4-FFF2-40B4-BE49-F238E27FC236}">
                <a16:creationId xmlns:a16="http://schemas.microsoft.com/office/drawing/2014/main" id="{D50CF407-258D-9FDF-B7F6-1271B0E53FBB}"/>
              </a:ext>
            </a:extLst>
          </p:cNvPr>
          <p:cNvSpPr txBox="1"/>
          <p:nvPr/>
        </p:nvSpPr>
        <p:spPr>
          <a:xfrm>
            <a:off x="2806379" y="2396767"/>
            <a:ext cx="2172789" cy="461665"/>
          </a:xfrm>
          <a:prstGeom prst="rect">
            <a:avLst/>
          </a:prstGeom>
          <a:noFill/>
        </p:spPr>
        <p:txBody>
          <a:bodyPr wrap="square" rtlCol="0">
            <a:spAutoFit/>
          </a:bodyPr>
          <a:lstStyle/>
          <a:p>
            <a:r>
              <a:rPr lang="en-US" sz="2400" dirty="0"/>
              <a:t>The </a:t>
            </a:r>
            <a:r>
              <a:rPr lang="en-US" sz="2400" dirty="0" err="1"/>
              <a:t>Aché</a:t>
            </a:r>
            <a:endParaRPr lang="en-US" sz="2400" dirty="0"/>
          </a:p>
        </p:txBody>
      </p:sp>
    </p:spTree>
    <p:extLst>
      <p:ext uri="{BB962C8B-B14F-4D97-AF65-F5344CB8AC3E}">
        <p14:creationId xmlns:p14="http://schemas.microsoft.com/office/powerpoint/2010/main" val="33367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512968" y="694016"/>
            <a:ext cx="8631033" cy="574453"/>
          </a:xfrm>
          <a:prstGeom prst="rect">
            <a:avLst/>
          </a:prstGeom>
          <a:noFill/>
          <a:ln>
            <a:noFill/>
          </a:ln>
        </p:spPr>
        <p:txBody>
          <a:bodyPr spcFirstLastPara="1" wrap="square" lIns="0" tIns="0" rIns="0" bIns="0" anchor="ctr" anchorCtr="0">
            <a:spAutoFit/>
          </a:bodyPr>
          <a:lstStyle/>
          <a:p>
            <a:pPr marL="16933" lvl="0" indent="0" algn="l" rtl="0">
              <a:lnSpc>
                <a:spcPct val="100000"/>
              </a:lnSpc>
              <a:spcBef>
                <a:spcPts val="0"/>
              </a:spcBef>
              <a:spcAft>
                <a:spcPts val="0"/>
              </a:spcAft>
              <a:buClr>
                <a:schemeClr val="dk1"/>
              </a:buClr>
              <a:buSzPts val="3733"/>
              <a:buFont typeface="Calibri"/>
              <a:buNone/>
            </a:pPr>
            <a:r>
              <a:rPr lang="en-US" sz="3733">
                <a:latin typeface="Calibri"/>
                <a:ea typeface="Calibri"/>
                <a:cs typeface="Calibri"/>
                <a:sym typeface="Calibri"/>
              </a:rPr>
              <a:t>What are Large Language Models (LLMs)?</a:t>
            </a:r>
            <a:endParaRPr sz="3733">
              <a:latin typeface="Calibri"/>
              <a:ea typeface="Calibri"/>
              <a:cs typeface="Calibri"/>
              <a:sym typeface="Calibri"/>
            </a:endParaRPr>
          </a:p>
        </p:txBody>
      </p:sp>
      <p:sp>
        <p:nvSpPr>
          <p:cNvPr id="106" name="Google Shape;106;p2"/>
          <p:cNvSpPr txBox="1"/>
          <p:nvPr/>
        </p:nvSpPr>
        <p:spPr>
          <a:xfrm>
            <a:off x="633666" y="1583878"/>
            <a:ext cx="5288340" cy="4456285"/>
          </a:xfrm>
          <a:prstGeom prst="rect">
            <a:avLst/>
          </a:prstGeom>
          <a:noFill/>
          <a:ln>
            <a:noFill/>
          </a:ln>
        </p:spPr>
        <p:txBody>
          <a:bodyPr spcFirstLastPara="1" wrap="square" lIns="0" tIns="0" rIns="0" bIns="0" anchor="t" anchorCtr="0">
            <a:spAutoFit/>
          </a:bodyPr>
          <a:lstStyle/>
          <a:p>
            <a:pPr marL="505447" marR="6773" lvl="0" indent="-488513" algn="l" rtl="0">
              <a:lnSpc>
                <a:spcPct val="100000"/>
              </a:lnSpc>
              <a:spcBef>
                <a:spcPts val="0"/>
              </a:spcBef>
              <a:spcAft>
                <a:spcPts val="0"/>
              </a:spcAft>
              <a:buClr>
                <a:srgbClr val="000000"/>
              </a:buClr>
              <a:buSzPts val="2400"/>
              <a:buFont typeface="Calibri"/>
              <a:buChar char="●"/>
            </a:pPr>
            <a:r>
              <a:rPr lang="en-US" sz="2400" b="0" i="0" u="none" strike="noStrike" cap="none" dirty="0">
                <a:solidFill>
                  <a:srgbClr val="000000"/>
                </a:solidFill>
                <a:latin typeface="Calibri"/>
                <a:ea typeface="Calibri"/>
                <a:cs typeface="Calibri"/>
                <a:sym typeface="Calibri"/>
              </a:rPr>
              <a:t>LLMs, like </a:t>
            </a:r>
            <a:r>
              <a:rPr lang="en-US" sz="2400" b="0" i="0" u="none" strike="noStrike" cap="none" dirty="0" err="1">
                <a:solidFill>
                  <a:srgbClr val="000000"/>
                </a:solidFill>
                <a:latin typeface="Calibri"/>
                <a:ea typeface="Calibri"/>
                <a:cs typeface="Calibri"/>
                <a:sym typeface="Calibri"/>
              </a:rPr>
              <a:t>ChatGPT</a:t>
            </a:r>
            <a:r>
              <a:rPr lang="en-US" sz="2400" b="0" i="0" u="none" strike="noStrike" cap="none" dirty="0">
                <a:solidFill>
                  <a:srgbClr val="000000"/>
                </a:solidFill>
                <a:latin typeface="Calibri"/>
                <a:ea typeface="Calibri"/>
                <a:cs typeface="Calibri"/>
                <a:sym typeface="Calibri"/>
              </a:rPr>
              <a:t>, are AI systems that can predict and generate human-like text based on patterns they've learned from training on vast amounts of data. </a:t>
            </a:r>
            <a:endParaRPr sz="1400" b="0" i="0" u="none" strike="noStrike" cap="none" dirty="0">
              <a:solidFill>
                <a:srgbClr val="000000"/>
              </a:solidFill>
              <a:latin typeface="Arial"/>
              <a:ea typeface="Arial"/>
              <a:cs typeface="Arial"/>
              <a:sym typeface="Arial"/>
            </a:endParaRPr>
          </a:p>
          <a:p>
            <a:pPr marL="505447" marR="6773" lvl="0" indent="-488513" algn="l" rtl="0">
              <a:lnSpc>
                <a:spcPct val="100000"/>
              </a:lnSpc>
              <a:spcBef>
                <a:spcPts val="800"/>
              </a:spcBef>
              <a:spcAft>
                <a:spcPts val="0"/>
              </a:spcAft>
              <a:buClr>
                <a:schemeClr val="dk1"/>
              </a:buClr>
              <a:buSzPts val="2400"/>
              <a:buFont typeface="Calibri"/>
              <a:buChar char="●"/>
            </a:pPr>
            <a:r>
              <a:rPr lang="en-US" sz="2400" b="0" i="0" u="none" strike="noStrike" cap="none" dirty="0">
                <a:solidFill>
                  <a:schemeClr val="dk1"/>
                </a:solidFill>
                <a:latin typeface="Calibri"/>
                <a:ea typeface="Calibri"/>
                <a:cs typeface="Calibri"/>
                <a:sym typeface="Calibri"/>
              </a:rPr>
              <a:t>They are prediction models that, given a sequence of words ("tokens"), predict the statistically most likely completion.</a:t>
            </a:r>
            <a:endParaRPr sz="2400" b="0" i="0" u="none" strike="noStrike" cap="none" dirty="0">
              <a:solidFill>
                <a:schemeClr val="dk1"/>
              </a:solidFill>
              <a:latin typeface="Calibri"/>
              <a:ea typeface="Calibri"/>
              <a:cs typeface="Calibri"/>
              <a:sym typeface="Calibri"/>
            </a:endParaRPr>
          </a:p>
          <a:p>
            <a:pPr marL="505447" marR="6773" lvl="0" indent="-488513" algn="l" rtl="0">
              <a:lnSpc>
                <a:spcPct val="114999"/>
              </a:lnSpc>
              <a:spcBef>
                <a:spcPts val="800"/>
              </a:spcBef>
              <a:spcAft>
                <a:spcPts val="0"/>
              </a:spcAft>
              <a:buClr>
                <a:srgbClr val="000000"/>
              </a:buClr>
              <a:buSzPts val="2400"/>
              <a:buFont typeface="Calibri"/>
              <a:buChar char="●"/>
            </a:pPr>
            <a:r>
              <a:rPr lang="en-US" sz="2400" b="0" i="0" u="none" strike="noStrike" cap="none" dirty="0">
                <a:solidFill>
                  <a:srgbClr val="000000"/>
                </a:solidFill>
                <a:latin typeface="Calibri"/>
                <a:ea typeface="Calibri"/>
                <a:cs typeface="Calibri"/>
                <a:sym typeface="Calibri"/>
              </a:rPr>
              <a:t>Examples…</a:t>
            </a:r>
            <a:endParaRPr sz="1400" b="0" i="0" u="none" strike="noStrike" cap="none" dirty="0">
              <a:solidFill>
                <a:srgbClr val="000000"/>
              </a:solidFill>
              <a:latin typeface="Arial"/>
              <a:ea typeface="Arial"/>
              <a:cs typeface="Arial"/>
              <a:sym typeface="Arial"/>
            </a:endParaRPr>
          </a:p>
          <a:p>
            <a:pPr marL="505447" marR="6773" lvl="0" indent="-488513" algn="l" rtl="0">
              <a:lnSpc>
                <a:spcPct val="114999"/>
              </a:lnSpc>
              <a:spcBef>
                <a:spcPts val="800"/>
              </a:spcBef>
              <a:spcAft>
                <a:spcPts val="0"/>
              </a:spcAft>
              <a:buClr>
                <a:srgbClr val="000000"/>
              </a:buClr>
              <a:buSzPts val="2400"/>
              <a:buFont typeface="Calibri"/>
              <a:buChar char="●"/>
            </a:pPr>
            <a:r>
              <a:rPr lang="en-US" sz="2400" b="0" i="0" u="none" strike="noStrike" cap="none" dirty="0">
                <a:solidFill>
                  <a:srgbClr val="000000"/>
                </a:solidFill>
                <a:latin typeface="Calibri"/>
                <a:ea typeface="Calibri"/>
                <a:cs typeface="Calibri"/>
                <a:sym typeface="Calibri"/>
              </a:rPr>
              <a:t>Highlight new capabilities …..</a:t>
            </a:r>
            <a:endParaRPr sz="1400" b="0" i="0" u="none" strike="noStrike" cap="none" dirty="0">
              <a:solidFill>
                <a:srgbClr val="000000"/>
              </a:solidFill>
              <a:latin typeface="Arial"/>
              <a:ea typeface="Arial"/>
              <a:cs typeface="Arial"/>
              <a:sym typeface="Arial"/>
            </a:endParaRPr>
          </a:p>
        </p:txBody>
      </p:sp>
      <p:pic>
        <p:nvPicPr>
          <p:cNvPr id="107" name="Google Shape;107;p2" descr="BotAdamSmith"/>
          <p:cNvPicPr preferRelativeResize="0"/>
          <p:nvPr/>
        </p:nvPicPr>
        <p:blipFill rotWithShape="1">
          <a:blip r:embed="rId3">
            <a:alphaModFix/>
          </a:blip>
          <a:srcRect/>
          <a:stretch/>
        </p:blipFill>
        <p:spPr>
          <a:xfrm>
            <a:off x="6303863" y="4263815"/>
            <a:ext cx="1178560" cy="1178560"/>
          </a:xfrm>
          <a:prstGeom prst="rect">
            <a:avLst/>
          </a:prstGeom>
          <a:noFill/>
          <a:ln>
            <a:noFill/>
          </a:ln>
        </p:spPr>
      </p:pic>
      <p:sp>
        <p:nvSpPr>
          <p:cNvPr id="108" name="Google Shape;108;p2"/>
          <p:cNvSpPr txBox="1"/>
          <p:nvPr/>
        </p:nvSpPr>
        <p:spPr>
          <a:xfrm>
            <a:off x="6269996" y="5682232"/>
            <a:ext cx="4057357" cy="420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33"/>
              <a:buFont typeface="Arial"/>
              <a:buNone/>
            </a:pPr>
            <a:r>
              <a:rPr lang="en-US" sz="2133" b="1" i="0" u="none" strike="noStrike" cap="none" dirty="0">
                <a:solidFill>
                  <a:schemeClr val="dk1"/>
                </a:solidFill>
                <a:latin typeface="Calibri"/>
                <a:ea typeface="Calibri"/>
                <a:cs typeface="Calibri"/>
                <a:sym typeface="Calibri"/>
              </a:rPr>
              <a:t>Hi, I am a Classical economist bot</a:t>
            </a:r>
            <a:endParaRPr sz="1400" b="0" i="0" u="none" strike="noStrike" cap="none" dirty="0">
              <a:solidFill>
                <a:srgbClr val="000000"/>
              </a:solidFill>
              <a:latin typeface="Arial"/>
              <a:ea typeface="Arial"/>
              <a:cs typeface="Arial"/>
              <a:sym typeface="Arial"/>
            </a:endParaRPr>
          </a:p>
        </p:txBody>
      </p:sp>
      <p:sp>
        <p:nvSpPr>
          <p:cNvPr id="109" name="Google Shape;109;p2"/>
          <p:cNvSpPr txBox="1"/>
          <p:nvPr/>
        </p:nvSpPr>
        <p:spPr>
          <a:xfrm>
            <a:off x="7611116" y="1600021"/>
            <a:ext cx="3860800" cy="8309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How would you handle a difficult customer?</a:t>
            </a:r>
            <a:endParaRPr sz="1400" b="0" i="0" u="none" strike="noStrike" cap="none">
              <a:solidFill>
                <a:srgbClr val="000000"/>
              </a:solidFill>
              <a:latin typeface="Arial"/>
              <a:ea typeface="Arial"/>
              <a:cs typeface="Arial"/>
              <a:sym typeface="Arial"/>
            </a:endParaRPr>
          </a:p>
        </p:txBody>
      </p:sp>
      <p:pic>
        <p:nvPicPr>
          <p:cNvPr id="110" name="Google Shape;110;p2" descr="GPT-4"/>
          <p:cNvPicPr preferRelativeResize="0"/>
          <p:nvPr/>
        </p:nvPicPr>
        <p:blipFill rotWithShape="1">
          <a:blip r:embed="rId4">
            <a:alphaModFix/>
          </a:blip>
          <a:srcRect/>
          <a:stretch/>
        </p:blipFill>
        <p:spPr>
          <a:xfrm>
            <a:off x="6297090" y="2932207"/>
            <a:ext cx="1185333" cy="1185333"/>
          </a:xfrm>
          <a:prstGeom prst="rect">
            <a:avLst/>
          </a:prstGeom>
          <a:noFill/>
          <a:ln>
            <a:noFill/>
          </a:ln>
        </p:spPr>
      </p:pic>
      <p:pic>
        <p:nvPicPr>
          <p:cNvPr id="111" name="Google Shape;111;p2" descr="CMon"/>
          <p:cNvPicPr preferRelativeResize="0"/>
          <p:nvPr/>
        </p:nvPicPr>
        <p:blipFill rotWithShape="1">
          <a:blip r:embed="rId5">
            <a:alphaModFix/>
          </a:blip>
          <a:srcRect/>
          <a:stretch/>
        </p:blipFill>
        <p:spPr>
          <a:xfrm>
            <a:off x="6297090" y="1583878"/>
            <a:ext cx="1185333" cy="1185333"/>
          </a:xfrm>
          <a:prstGeom prst="rect">
            <a:avLst/>
          </a:prstGeom>
          <a:noFill/>
          <a:ln>
            <a:noFill/>
          </a:ln>
        </p:spPr>
      </p:pic>
      <p:sp>
        <p:nvSpPr>
          <p:cNvPr id="112" name="Google Shape;112;p2"/>
          <p:cNvSpPr txBox="1"/>
          <p:nvPr/>
        </p:nvSpPr>
        <p:spPr>
          <a:xfrm>
            <a:off x="7611116" y="4263815"/>
            <a:ext cx="4057357" cy="124162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Calibri"/>
                <a:ea typeface="Calibri"/>
                <a:cs typeface="Calibri"/>
                <a:sym typeface="Calibri"/>
              </a:rPr>
              <a:t>I believe that treating customers with respect, understanding, and fairness is essential for the long-term success and reputation of a business.</a:t>
            </a:r>
            <a:endParaRPr sz="1867" b="0" i="0" u="none" strike="noStrike" cap="none">
              <a:solidFill>
                <a:schemeClr val="dk1"/>
              </a:solidFill>
              <a:latin typeface="Calibri"/>
              <a:ea typeface="Calibri"/>
              <a:cs typeface="Calibri"/>
              <a:sym typeface="Calibri"/>
            </a:endParaRPr>
          </a:p>
        </p:txBody>
      </p:sp>
      <p:sp>
        <p:nvSpPr>
          <p:cNvPr id="113" name="Google Shape;113;p2"/>
          <p:cNvSpPr txBox="1"/>
          <p:nvPr/>
        </p:nvSpPr>
        <p:spPr>
          <a:xfrm>
            <a:off x="7611116" y="2845398"/>
            <a:ext cx="3860800" cy="124162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Calibri"/>
                <a:ea typeface="Calibri"/>
                <a:cs typeface="Calibri"/>
                <a:sym typeface="Calibri"/>
              </a:rPr>
              <a:t>I would handle a difficult customer with empathy, professionalism, and a commitment to providing excellent customer service. </a:t>
            </a:r>
            <a:endParaRPr sz="1867"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640080" y="329184"/>
            <a:ext cx="6894576" cy="1783080"/>
          </a:xfrm>
          <a:prstGeom prst="rect">
            <a:avLst/>
          </a:prstGeom>
          <a:noFill/>
          <a:ln>
            <a:noFill/>
          </a:ln>
        </p:spPr>
        <p:txBody>
          <a:bodyPr spcFirstLastPara="1" wrap="square" lIns="121900" tIns="60950" rIns="121900" bIns="60950" anchor="b" anchorCtr="0">
            <a:normAutofit/>
          </a:bodyPr>
          <a:lstStyle/>
          <a:p>
            <a:pPr marL="16933" lvl="0" indent="0" algn="l" rtl="0">
              <a:lnSpc>
                <a:spcPct val="90000"/>
              </a:lnSpc>
              <a:spcBef>
                <a:spcPts val="0"/>
              </a:spcBef>
              <a:spcAft>
                <a:spcPts val="0"/>
              </a:spcAft>
              <a:buClr>
                <a:schemeClr val="dk1"/>
              </a:buClr>
              <a:buSzPts val="5733"/>
              <a:buFont typeface="Calibri"/>
              <a:buNone/>
            </a:pPr>
            <a:r>
              <a:rPr lang="en-US" sz="5733"/>
              <a:t>LLMs as Human Subjects</a:t>
            </a:r>
            <a:endParaRPr sz="5733"/>
          </a:p>
        </p:txBody>
      </p:sp>
      <p:sp>
        <p:nvSpPr>
          <p:cNvPr id="120" name="Google Shape;120;p3"/>
          <p:cNvSpPr txBox="1"/>
          <p:nvPr/>
        </p:nvSpPr>
        <p:spPr>
          <a:xfrm>
            <a:off x="406400" y="2471928"/>
            <a:ext cx="7494016" cy="4056888"/>
          </a:xfrm>
          <a:prstGeom prst="rect">
            <a:avLst/>
          </a:prstGeom>
          <a:noFill/>
          <a:ln>
            <a:noFill/>
          </a:ln>
        </p:spPr>
        <p:txBody>
          <a:bodyPr spcFirstLastPara="1" wrap="square" lIns="121900" tIns="60950" rIns="121900" bIns="60950" anchor="t" anchorCtr="0">
            <a:normAutofit/>
          </a:bodyPr>
          <a:lstStyle/>
          <a:p>
            <a:pPr marL="505447" marR="6773" lvl="0" indent="-304792"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We can use LLMs as agents that can respond to experimental instructions.</a:t>
            </a:r>
            <a:endParaRPr sz="1400" b="0" i="0" u="none" strike="noStrike" cap="none" dirty="0">
              <a:solidFill>
                <a:srgbClr val="000000"/>
              </a:solidFill>
              <a:latin typeface="Arial"/>
              <a:ea typeface="Arial"/>
              <a:cs typeface="Arial"/>
              <a:sym typeface="Arial"/>
            </a:endParaRPr>
          </a:p>
          <a:p>
            <a:pPr marL="505447" marR="6773" lvl="0" indent="-304792" algn="l" rtl="0">
              <a:lnSpc>
                <a:spcPct val="90000"/>
              </a:lnSpc>
              <a:spcBef>
                <a:spcPts val="8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This is similar in spirit to the idea of utilizing </a:t>
            </a:r>
            <a:r>
              <a:rPr lang="en-US" sz="2800" b="1" i="0" u="none" strike="noStrike" cap="none" dirty="0">
                <a:solidFill>
                  <a:schemeClr val="dk1"/>
                </a:solidFill>
                <a:latin typeface="Calibri"/>
                <a:ea typeface="Calibri"/>
                <a:cs typeface="Calibri"/>
                <a:sym typeface="Calibri"/>
              </a:rPr>
              <a:t>ABMs</a:t>
            </a:r>
            <a:r>
              <a:rPr lang="en-US" sz="2800" b="0" i="0" u="none" strike="noStrike" cap="none" dirty="0">
                <a:solidFill>
                  <a:schemeClr val="dk1"/>
                </a:solidFill>
                <a:latin typeface="Calibri"/>
                <a:ea typeface="Calibri"/>
                <a:cs typeface="Calibri"/>
                <a:sym typeface="Calibri"/>
              </a:rPr>
              <a:t>, but </a:t>
            </a:r>
            <a:r>
              <a:rPr lang="en-US" sz="2800" b="1" i="0" u="none" strike="noStrike" cap="none" dirty="0">
                <a:solidFill>
                  <a:schemeClr val="dk1"/>
                </a:solidFill>
                <a:latin typeface="Calibri"/>
                <a:ea typeface="Calibri"/>
                <a:cs typeface="Calibri"/>
                <a:sym typeface="Calibri"/>
              </a:rPr>
              <a:t>the researcher does not pre-program behavior</a:t>
            </a:r>
            <a:r>
              <a:rPr lang="en-US" sz="2800" b="0" i="0" u="none" strike="noStrike" cap="none" dirty="0">
                <a:solidFill>
                  <a:schemeClr val="dk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505447" marR="6773" lvl="0" indent="-304792" algn="l" rtl="0">
              <a:lnSpc>
                <a:spcPct val="90000"/>
              </a:lnSpc>
              <a:spcBef>
                <a:spcPts val="8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John Horton’s </a:t>
            </a:r>
            <a:r>
              <a:rPr lang="en-US" sz="2800" b="1" i="0" u="none" strike="noStrike" cap="none" dirty="0">
                <a:solidFill>
                  <a:srgbClr val="C00000"/>
                </a:solidFill>
                <a:latin typeface="Calibri"/>
                <a:ea typeface="Calibri"/>
                <a:cs typeface="Calibri"/>
                <a:sym typeface="Calibri"/>
              </a:rPr>
              <a:t>Homo </a:t>
            </a:r>
            <a:r>
              <a:rPr lang="en-US" sz="2800" b="1" i="0" u="none" strike="noStrike" cap="none" dirty="0" err="1">
                <a:solidFill>
                  <a:srgbClr val="C00000"/>
                </a:solidFill>
                <a:latin typeface="Calibri"/>
                <a:ea typeface="Calibri"/>
                <a:cs typeface="Calibri"/>
                <a:sym typeface="Calibri"/>
              </a:rPr>
              <a:t>Silicus</a:t>
            </a:r>
            <a:r>
              <a:rPr lang="en-US" sz="2800" b="1" i="0" u="none" strike="noStrike" cap="none" dirty="0">
                <a:solidFill>
                  <a:srgbClr val="C00000"/>
                </a:solidFill>
                <a:latin typeface="Calibri"/>
                <a:ea typeface="Calibri"/>
                <a:cs typeface="Calibri"/>
                <a:sym typeface="Calibri"/>
              </a:rPr>
              <a:t>: </a:t>
            </a:r>
            <a:r>
              <a:rPr lang="en-US" sz="2800" b="0" i="1" u="none" strike="noStrike" cap="none" dirty="0">
                <a:solidFill>
                  <a:schemeClr val="dk1"/>
                </a:solidFill>
                <a:latin typeface="Calibri"/>
                <a:ea typeface="Calibri"/>
                <a:cs typeface="Calibri"/>
                <a:sym typeface="Calibri"/>
              </a:rPr>
              <a:t>“A computational model of human behavior that does whatever the model predicts is statistically probable.”</a:t>
            </a:r>
            <a:endParaRPr sz="2800" b="0" i="0" u="none" strike="noStrike" cap="none" dirty="0">
              <a:solidFill>
                <a:schemeClr val="dk1"/>
              </a:solidFill>
              <a:latin typeface="Calibri"/>
              <a:ea typeface="Calibri"/>
              <a:cs typeface="Calibri"/>
              <a:sym typeface="Calibri"/>
            </a:endParaRPr>
          </a:p>
        </p:txBody>
      </p:sp>
      <p:pic>
        <p:nvPicPr>
          <p:cNvPr id="121" name="Google Shape;121;p3" descr="A cartoon of a robot&#10;&#10;Description automatically generated"/>
          <p:cNvPicPr preferRelativeResize="0"/>
          <p:nvPr/>
        </p:nvPicPr>
        <p:blipFill rotWithShape="1">
          <a:blip r:embed="rId3">
            <a:alphaModFix/>
          </a:blip>
          <a:srcRect l="3214" r="211" b="-3"/>
          <a:stretch/>
        </p:blipFill>
        <p:spPr>
          <a:xfrm>
            <a:off x="8156453" y="-6"/>
            <a:ext cx="4035547" cy="4178807"/>
          </a:xfrm>
          <a:custGeom>
            <a:avLst/>
            <a:gdLst/>
            <a:ahLst/>
            <a:cxnLst/>
            <a:rect l="l" t="t" r="r" b="b"/>
            <a:pathLst>
              <a:path w="4035547" h="4178808" extrusionOk="0">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ln>
            <a:noFill/>
          </a:ln>
        </p:spPr>
      </p:pic>
      <p:pic>
        <p:nvPicPr>
          <p:cNvPr id="122" name="Google Shape;122;p3" descr="BotAdamSmith"/>
          <p:cNvPicPr preferRelativeResize="0"/>
          <p:nvPr/>
        </p:nvPicPr>
        <p:blipFill rotWithShape="1">
          <a:blip r:embed="rId4">
            <a:alphaModFix/>
          </a:blip>
          <a:srcRect t="30559" r="-1" b="5432"/>
          <a:stretch/>
        </p:blipFill>
        <p:spPr>
          <a:xfrm>
            <a:off x="8144357" y="4267200"/>
            <a:ext cx="4047644" cy="2590808"/>
          </a:xfrm>
          <a:custGeom>
            <a:avLst/>
            <a:gdLst/>
            <a:ahLst/>
            <a:cxnLst/>
            <a:rect l="l" t="t" r="r" b="b"/>
            <a:pathLst>
              <a:path w="4047645" h="2495811" extrusionOk="0">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4"/>
          <p:cNvPicPr preferRelativeResize="0"/>
          <p:nvPr/>
        </p:nvPicPr>
        <p:blipFill rotWithShape="1">
          <a:blip r:embed="rId3">
            <a:alphaModFix/>
          </a:blip>
          <a:srcRect/>
          <a:stretch/>
        </p:blipFill>
        <p:spPr>
          <a:xfrm>
            <a:off x="-1" y="0"/>
            <a:ext cx="8993495" cy="6858000"/>
          </a:xfrm>
          <a:prstGeom prst="rect">
            <a:avLst/>
          </a:prstGeom>
          <a:noFill/>
          <a:ln>
            <a:noFill/>
          </a:ln>
        </p:spPr>
      </p:pic>
      <p:pic>
        <p:nvPicPr>
          <p:cNvPr id="129" name="Google Shape;129;p4" descr="A cartoon of a robot&#10;&#10;Description automatically generated"/>
          <p:cNvPicPr preferRelativeResize="0"/>
          <p:nvPr/>
        </p:nvPicPr>
        <p:blipFill rotWithShape="1">
          <a:blip r:embed="rId4">
            <a:alphaModFix/>
          </a:blip>
          <a:srcRect r="6" b="6"/>
          <a:stretch/>
        </p:blipFill>
        <p:spPr>
          <a:xfrm>
            <a:off x="8839201" y="310282"/>
            <a:ext cx="3118719" cy="3118719"/>
          </a:xfrm>
          <a:custGeom>
            <a:avLst/>
            <a:gdLst/>
            <a:ahLst/>
            <a:cxnLst/>
            <a:rect l="l" t="t" r="r" b="b"/>
            <a:pathLst>
              <a:path w="2683042" h="2683042" extrusionOk="0">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p:nvPr/>
        </p:nvSpPr>
        <p:spPr>
          <a:xfrm>
            <a:off x="612648" y="365124"/>
            <a:ext cx="5221224" cy="2066544"/>
          </a:xfrm>
          <a:prstGeom prst="rect">
            <a:avLst/>
          </a:prstGeom>
          <a:noFill/>
          <a:ln>
            <a:noFill/>
          </a:ln>
        </p:spPr>
        <p:txBody>
          <a:bodyPr spcFirstLastPara="1" wrap="square" lIns="121900" tIns="60950" rIns="121900" bIns="60950" anchor="b" anchorCtr="0">
            <a:normAutofit/>
          </a:bodyPr>
          <a:lstStyle/>
          <a:p>
            <a:pPr marL="16933" marR="0" lvl="0" indent="0" algn="l" rtl="0">
              <a:lnSpc>
                <a:spcPct val="90000"/>
              </a:lnSpc>
              <a:spcBef>
                <a:spcPts val="0"/>
              </a:spcBef>
              <a:spcAft>
                <a:spcPts val="0"/>
              </a:spcAft>
              <a:buClr>
                <a:srgbClr val="000000"/>
              </a:buClr>
              <a:buSzPts val="5467"/>
              <a:buFont typeface="Arial"/>
              <a:buNone/>
            </a:pPr>
            <a:r>
              <a:rPr lang="en-US" sz="5467" b="0" i="0" u="none" strike="noStrike" cap="none">
                <a:solidFill>
                  <a:schemeClr val="dk1"/>
                </a:solidFill>
                <a:latin typeface="Calibri"/>
                <a:ea typeface="Calibri"/>
                <a:cs typeface="Calibri"/>
                <a:sym typeface="Calibri"/>
              </a:rPr>
              <a:t>Non-WEIRD Populations</a:t>
            </a:r>
            <a:endParaRPr sz="5467" b="0" i="0" u="none" strike="noStrike" cap="none">
              <a:solidFill>
                <a:schemeClr val="dk1"/>
              </a:solidFill>
              <a:latin typeface="Calibri"/>
              <a:ea typeface="Calibri"/>
              <a:cs typeface="Calibri"/>
              <a:sym typeface="Calibri"/>
            </a:endParaRPr>
          </a:p>
        </p:txBody>
      </p:sp>
      <p:pic>
        <p:nvPicPr>
          <p:cNvPr id="136" name="Google Shape;136;p6" descr="A group of men in traditional clothing&#10;&#10;Description automatically generated"/>
          <p:cNvPicPr preferRelativeResize="0"/>
          <p:nvPr/>
        </p:nvPicPr>
        <p:blipFill rotWithShape="1">
          <a:blip r:embed="rId3">
            <a:alphaModFix/>
          </a:blip>
          <a:srcRect l="5009" r="13070" b="6"/>
          <a:stretch/>
        </p:blipFill>
        <p:spPr>
          <a:xfrm>
            <a:off x="6394316" y="4"/>
            <a:ext cx="2757736" cy="2524632"/>
          </a:xfrm>
          <a:custGeom>
            <a:avLst/>
            <a:gdLst/>
            <a:ahLst/>
            <a:cxnLst/>
            <a:rect l="l" t="t" r="r" b="b"/>
            <a:pathLst>
              <a:path w="2757736" h="2524633" extrusionOk="0">
                <a:moveTo>
                  <a:pt x="21123" y="0"/>
                </a:moveTo>
                <a:lnTo>
                  <a:pt x="2731055" y="0"/>
                </a:lnTo>
                <a:lnTo>
                  <a:pt x="2730838" y="5093"/>
                </a:lnTo>
                <a:cubicBezTo>
                  <a:pt x="2730487" y="45377"/>
                  <a:pt x="2732295" y="85646"/>
                  <a:pt x="2738658" y="125789"/>
                </a:cubicBezTo>
                <a:cubicBezTo>
                  <a:pt x="2756621" y="238377"/>
                  <a:pt x="2761924" y="352450"/>
                  <a:pt x="2754463" y="466085"/>
                </a:cubicBezTo>
                <a:cubicBezTo>
                  <a:pt x="2744150" y="620982"/>
                  <a:pt x="2730085" y="775628"/>
                  <a:pt x="2725799" y="930904"/>
                </a:cubicBezTo>
                <a:cubicBezTo>
                  <a:pt x="2721780" y="1082146"/>
                  <a:pt x="2734774" y="1233389"/>
                  <a:pt x="2744685" y="1383875"/>
                </a:cubicBezTo>
                <a:cubicBezTo>
                  <a:pt x="2759152" y="1603429"/>
                  <a:pt x="2748838" y="1823108"/>
                  <a:pt x="2739863" y="2042788"/>
                </a:cubicBezTo>
                <a:cubicBezTo>
                  <a:pt x="2736448" y="2125925"/>
                  <a:pt x="2737930" y="2209061"/>
                  <a:pt x="2740205" y="2292197"/>
                </a:cubicBezTo>
                <a:lnTo>
                  <a:pt x="2744484" y="2501376"/>
                </a:lnTo>
                <a:lnTo>
                  <a:pt x="2513574" y="2517337"/>
                </a:lnTo>
                <a:cubicBezTo>
                  <a:pt x="2415696" y="2521959"/>
                  <a:pt x="2317754" y="2524358"/>
                  <a:pt x="2219717" y="2524288"/>
                </a:cubicBezTo>
                <a:cubicBezTo>
                  <a:pt x="2139473" y="2526009"/>
                  <a:pt x="2059213" y="2521297"/>
                  <a:pt x="1979578" y="2510176"/>
                </a:cubicBezTo>
                <a:cubicBezTo>
                  <a:pt x="1865287" y="2491406"/>
                  <a:pt x="1749852" y="2477294"/>
                  <a:pt x="1633783" y="2489008"/>
                </a:cubicBezTo>
                <a:cubicBezTo>
                  <a:pt x="1553779" y="2497192"/>
                  <a:pt x="1473902" y="2501991"/>
                  <a:pt x="1393517" y="2501709"/>
                </a:cubicBezTo>
                <a:cubicBezTo>
                  <a:pt x="1208744" y="2501709"/>
                  <a:pt x="1023847" y="2500016"/>
                  <a:pt x="839074" y="2503543"/>
                </a:cubicBezTo>
                <a:cubicBezTo>
                  <a:pt x="674622" y="2506648"/>
                  <a:pt x="510804" y="2513421"/>
                  <a:pt x="346224" y="2496346"/>
                </a:cubicBezTo>
                <a:cubicBezTo>
                  <a:pt x="285491" y="2490066"/>
                  <a:pt x="224679" y="2485859"/>
                  <a:pt x="163814" y="2483127"/>
                </a:cubicBezTo>
                <a:lnTo>
                  <a:pt x="18517" y="2479653"/>
                </a:lnTo>
                <a:lnTo>
                  <a:pt x="18260" y="2465175"/>
                </a:lnTo>
                <a:cubicBezTo>
                  <a:pt x="17160" y="2423362"/>
                  <a:pt x="16458" y="2381580"/>
                  <a:pt x="22836" y="2339990"/>
                </a:cubicBezTo>
                <a:cubicBezTo>
                  <a:pt x="31895" y="2273000"/>
                  <a:pt x="32239" y="2205116"/>
                  <a:pt x="23857" y="2138036"/>
                </a:cubicBezTo>
                <a:cubicBezTo>
                  <a:pt x="8778" y="2011225"/>
                  <a:pt x="9721" y="1883023"/>
                  <a:pt x="26663" y="1756454"/>
                </a:cubicBezTo>
                <a:cubicBezTo>
                  <a:pt x="37125" y="1682587"/>
                  <a:pt x="43121" y="1606552"/>
                  <a:pt x="24367" y="1534088"/>
                </a:cubicBezTo>
                <a:cubicBezTo>
                  <a:pt x="-19775" y="1363773"/>
                  <a:pt x="5996" y="1193203"/>
                  <a:pt x="24367" y="1023781"/>
                </a:cubicBezTo>
                <a:cubicBezTo>
                  <a:pt x="35530" y="932794"/>
                  <a:pt x="35786" y="840798"/>
                  <a:pt x="25133" y="749747"/>
                </a:cubicBezTo>
                <a:cubicBezTo>
                  <a:pt x="6226" y="615268"/>
                  <a:pt x="2577" y="479090"/>
                  <a:pt x="14289" y="343797"/>
                </a:cubicBezTo>
                <a:cubicBezTo>
                  <a:pt x="24877" y="233188"/>
                  <a:pt x="35339" y="122324"/>
                  <a:pt x="22581" y="10822"/>
                </a:cubicBezTo>
                <a:close/>
              </a:path>
            </a:pathLst>
          </a:custGeom>
          <a:noFill/>
          <a:ln>
            <a:noFill/>
          </a:ln>
        </p:spPr>
      </p:pic>
      <p:pic>
        <p:nvPicPr>
          <p:cNvPr id="137" name="Google Shape;137;p6" descr="A couple of men holding arrows&#10;&#10;Description automatically generated"/>
          <p:cNvPicPr preferRelativeResize="0"/>
          <p:nvPr/>
        </p:nvPicPr>
        <p:blipFill rotWithShape="1">
          <a:blip r:embed="rId4">
            <a:alphaModFix/>
          </a:blip>
          <a:srcRect t="250" r="-1" b="47846"/>
          <a:stretch/>
        </p:blipFill>
        <p:spPr>
          <a:xfrm>
            <a:off x="9339373" y="13"/>
            <a:ext cx="2852627" cy="2520139"/>
          </a:xfrm>
          <a:custGeom>
            <a:avLst/>
            <a:gdLst/>
            <a:ahLst/>
            <a:cxnLst/>
            <a:rect l="l" t="t" r="r" b="b"/>
            <a:pathLst>
              <a:path w="2852627" h="2520152" extrusionOk="0">
                <a:moveTo>
                  <a:pt x="10064" y="0"/>
                </a:moveTo>
                <a:lnTo>
                  <a:pt x="2852627" y="0"/>
                </a:lnTo>
                <a:lnTo>
                  <a:pt x="2852627" y="2486586"/>
                </a:lnTo>
                <a:lnTo>
                  <a:pt x="2722923" y="2488164"/>
                </a:lnTo>
                <a:cubicBezTo>
                  <a:pt x="2674488" y="2490004"/>
                  <a:pt x="2626073" y="2493170"/>
                  <a:pt x="2577690" y="2497898"/>
                </a:cubicBezTo>
                <a:cubicBezTo>
                  <a:pt x="2399458" y="2512970"/>
                  <a:pt x="2220528" y="2515143"/>
                  <a:pt x="2042042" y="2504390"/>
                </a:cubicBezTo>
                <a:cubicBezTo>
                  <a:pt x="1880764" y="2496911"/>
                  <a:pt x="1719740" y="2478563"/>
                  <a:pt x="1558080" y="2494228"/>
                </a:cubicBezTo>
                <a:cubicBezTo>
                  <a:pt x="1502460" y="2499592"/>
                  <a:pt x="1447854" y="2512575"/>
                  <a:pt x="1391850" y="2515538"/>
                </a:cubicBezTo>
                <a:cubicBezTo>
                  <a:pt x="1129488" y="2529651"/>
                  <a:pt x="868014" y="2508482"/>
                  <a:pt x="606540" y="2491124"/>
                </a:cubicBezTo>
                <a:cubicBezTo>
                  <a:pt x="511296" y="2484774"/>
                  <a:pt x="416054" y="2477012"/>
                  <a:pt x="320810" y="2494370"/>
                </a:cubicBezTo>
                <a:cubicBezTo>
                  <a:pt x="240438" y="2508129"/>
                  <a:pt x="158860" y="2510966"/>
                  <a:pt x="77878" y="2502837"/>
                </a:cubicBezTo>
                <a:lnTo>
                  <a:pt x="9154" y="2498029"/>
                </a:lnTo>
                <a:lnTo>
                  <a:pt x="8320" y="2462991"/>
                </a:lnTo>
                <a:cubicBezTo>
                  <a:pt x="6579" y="2338090"/>
                  <a:pt x="-9495" y="2212684"/>
                  <a:pt x="8320" y="2088414"/>
                </a:cubicBezTo>
                <a:cubicBezTo>
                  <a:pt x="37454" y="1869137"/>
                  <a:pt x="41459" y="1647554"/>
                  <a:pt x="20242" y="1427484"/>
                </a:cubicBezTo>
                <a:cubicBezTo>
                  <a:pt x="-386" y="1179282"/>
                  <a:pt x="-1860" y="930008"/>
                  <a:pt x="15822" y="681605"/>
                </a:cubicBezTo>
                <a:cubicBezTo>
                  <a:pt x="28413" y="497593"/>
                  <a:pt x="37789" y="313203"/>
                  <a:pt x="26537" y="128561"/>
                </a:cubicBezTo>
                <a:cubicBezTo>
                  <a:pt x="24327" y="93208"/>
                  <a:pt x="18400" y="58296"/>
                  <a:pt x="12757" y="23416"/>
                </a:cubicBezTo>
                <a:close/>
              </a:path>
            </a:pathLst>
          </a:custGeom>
          <a:noFill/>
          <a:ln>
            <a:noFill/>
          </a:ln>
        </p:spPr>
      </p:pic>
      <p:sp>
        <p:nvSpPr>
          <p:cNvPr id="138" name="Google Shape;138;p6"/>
          <p:cNvSpPr txBox="1"/>
          <p:nvPr/>
        </p:nvSpPr>
        <p:spPr>
          <a:xfrm>
            <a:off x="612648" y="2843784"/>
            <a:ext cx="5221224" cy="3328416"/>
          </a:xfrm>
          <a:prstGeom prst="rect">
            <a:avLst/>
          </a:prstGeom>
          <a:noFill/>
          <a:ln>
            <a:noFill/>
          </a:ln>
        </p:spPr>
        <p:txBody>
          <a:bodyPr spcFirstLastPara="1" wrap="square" lIns="121900" tIns="60950" rIns="121900" bIns="60950" anchor="t" anchorCtr="0">
            <a:normAutofit/>
          </a:bodyPr>
          <a:lstStyle/>
          <a:p>
            <a:pPr marL="0" marR="0" lvl="0" indent="-135445" algn="l" rtl="0">
              <a:lnSpc>
                <a:spcPct val="90000"/>
              </a:lnSpc>
              <a:spcBef>
                <a:spcPts val="0"/>
              </a:spcBef>
              <a:spcAft>
                <a:spcPts val="0"/>
              </a:spcAft>
              <a:buClr>
                <a:schemeClr val="dk1"/>
              </a:buClr>
              <a:buSzPts val="2133"/>
              <a:buFont typeface="Arial"/>
              <a:buChar char="•"/>
            </a:pPr>
            <a:r>
              <a:rPr lang="en-US" sz="2133" b="0" i="1" u="none" strike="noStrike" cap="none">
                <a:solidFill>
                  <a:schemeClr val="dk1"/>
                </a:solidFill>
                <a:latin typeface="Calibri"/>
                <a:ea typeface="Calibri"/>
                <a:cs typeface="Calibri"/>
                <a:sym typeface="Calibri"/>
              </a:rPr>
              <a:t>"The human species is not a single, monolithic entity, but rather a diverse array of distinct populations, each with their own unique cultural practices, beliefs, and lifestyles. </a:t>
            </a:r>
            <a:r>
              <a:rPr lang="en-US" sz="2133" b="0" i="1" u="none" strike="noStrike" cap="none">
                <a:solidFill>
                  <a:schemeClr val="dk1"/>
                </a:solidFill>
                <a:highlight>
                  <a:srgbClr val="FFFF00"/>
                </a:highlight>
                <a:latin typeface="Calibri"/>
                <a:ea typeface="Calibri"/>
                <a:cs typeface="Calibri"/>
                <a:sym typeface="Calibri"/>
              </a:rPr>
              <a:t>Studying these populations, and how they differ from one another, is essential for understanding the evolution of human nature</a:t>
            </a:r>
            <a:r>
              <a:rPr lang="en-US" sz="2133" b="0" i="1" u="none" strike="noStrike" cap="none">
                <a:solidFill>
                  <a:schemeClr val="dk1"/>
                </a:solidFill>
                <a:latin typeface="Calibri"/>
                <a:ea typeface="Calibri"/>
                <a:cs typeface="Calibri"/>
                <a:sym typeface="Calibri"/>
              </a:rPr>
              <a:t>, and for developing a more nuanced and accurate understanding of human biology and behavior." </a:t>
            </a:r>
            <a:r>
              <a:rPr lang="en-US" sz="2133" b="0" i="0" u="none" strike="noStrike" cap="none">
                <a:solidFill>
                  <a:schemeClr val="dk1"/>
                </a:solidFill>
                <a:latin typeface="Calibri"/>
                <a:ea typeface="Calibri"/>
                <a:cs typeface="Calibri"/>
                <a:sym typeface="Calibri"/>
              </a:rPr>
              <a:t>Joseph Henrich</a:t>
            </a:r>
            <a:endParaRPr sz="1400" b="0" i="0" u="none" strike="noStrike" cap="none">
              <a:solidFill>
                <a:srgbClr val="000000"/>
              </a:solidFill>
              <a:latin typeface="Arial"/>
              <a:ea typeface="Arial"/>
              <a:cs typeface="Arial"/>
              <a:sym typeface="Arial"/>
            </a:endParaRPr>
          </a:p>
        </p:txBody>
      </p:sp>
      <p:pic>
        <p:nvPicPr>
          <p:cNvPr id="139" name="Google Shape;139;p6" descr="Men with black paint on their faces&#10;&#10;Description automatically generated"/>
          <p:cNvPicPr preferRelativeResize="0"/>
          <p:nvPr/>
        </p:nvPicPr>
        <p:blipFill rotWithShape="1">
          <a:blip r:embed="rId5">
            <a:alphaModFix/>
          </a:blip>
          <a:srcRect l="6825" b="-3"/>
          <a:stretch/>
        </p:blipFill>
        <p:spPr>
          <a:xfrm>
            <a:off x="6388701" y="2716074"/>
            <a:ext cx="5803300" cy="4141924"/>
          </a:xfrm>
          <a:custGeom>
            <a:avLst/>
            <a:gdLst/>
            <a:ahLst/>
            <a:cxnLst/>
            <a:rect l="l" t="t" r="r" b="b"/>
            <a:pathLst>
              <a:path w="5803299" h="4141924" extrusionOk="0">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5" descr="A robot holding a question mark&#10;&#10;Description automatically generated"/>
          <p:cNvPicPr preferRelativeResize="0"/>
          <p:nvPr/>
        </p:nvPicPr>
        <p:blipFill rotWithShape="1">
          <a:blip r:embed="rId3">
            <a:alphaModFix/>
          </a:blip>
          <a:srcRect/>
          <a:stretch/>
        </p:blipFill>
        <p:spPr>
          <a:xfrm>
            <a:off x="7939392" y="2637816"/>
            <a:ext cx="4152090" cy="4152090"/>
          </a:xfrm>
          <a:prstGeom prst="rect">
            <a:avLst/>
          </a:prstGeom>
          <a:noFill/>
          <a:ln>
            <a:noFill/>
          </a:ln>
        </p:spPr>
      </p:pic>
      <p:sp>
        <p:nvSpPr>
          <p:cNvPr id="146" name="Google Shape;146;p5"/>
          <p:cNvSpPr txBox="1"/>
          <p:nvPr/>
        </p:nvSpPr>
        <p:spPr>
          <a:xfrm>
            <a:off x="612649" y="365125"/>
            <a:ext cx="6986015" cy="1776484"/>
          </a:xfrm>
          <a:prstGeom prst="rect">
            <a:avLst/>
          </a:prstGeom>
          <a:noFill/>
          <a:ln>
            <a:noFill/>
          </a:ln>
        </p:spPr>
        <p:txBody>
          <a:bodyPr spcFirstLastPara="1" wrap="square" lIns="121900" tIns="60950" rIns="121900" bIns="60950" anchor="b" anchorCtr="0">
            <a:normAutofit/>
          </a:bodyPr>
          <a:lstStyle/>
          <a:p>
            <a:pPr marL="16933" marR="0" lvl="0" indent="0" algn="l" rtl="0">
              <a:lnSpc>
                <a:spcPct val="90000"/>
              </a:lnSpc>
              <a:spcBef>
                <a:spcPts val="0"/>
              </a:spcBef>
              <a:spcAft>
                <a:spcPts val="0"/>
              </a:spcAft>
              <a:buClr>
                <a:srgbClr val="000000"/>
              </a:buClr>
              <a:buSzPts val="5467"/>
              <a:buFont typeface="Arial"/>
              <a:buNone/>
            </a:pPr>
            <a:r>
              <a:rPr lang="en-US" sz="5467" b="0" i="0" u="none" strike="noStrike" cap="none">
                <a:solidFill>
                  <a:schemeClr val="dk1"/>
                </a:solidFill>
                <a:latin typeface="Calibri"/>
                <a:ea typeface="Calibri"/>
                <a:cs typeface="Calibri"/>
                <a:sym typeface="Calibri"/>
              </a:rPr>
              <a:t>Research Question</a:t>
            </a:r>
            <a:endParaRPr sz="5467" b="0" i="0" u="none" strike="noStrike" cap="none">
              <a:solidFill>
                <a:schemeClr val="dk1"/>
              </a:solidFill>
              <a:latin typeface="Calibri"/>
              <a:ea typeface="Calibri"/>
              <a:cs typeface="Calibri"/>
              <a:sym typeface="Calibri"/>
            </a:endParaRPr>
          </a:p>
        </p:txBody>
      </p:sp>
      <p:sp>
        <p:nvSpPr>
          <p:cNvPr id="147" name="Google Shape;147;p5"/>
          <p:cNvSpPr txBox="1"/>
          <p:nvPr/>
        </p:nvSpPr>
        <p:spPr>
          <a:xfrm>
            <a:off x="612648" y="2504819"/>
            <a:ext cx="7480766" cy="3672144"/>
          </a:xfrm>
          <a:prstGeom prst="rect">
            <a:avLst/>
          </a:prstGeom>
          <a:noFill/>
          <a:ln>
            <a:noFill/>
          </a:ln>
        </p:spPr>
        <p:txBody>
          <a:bodyPr spcFirstLastPara="1" wrap="square" lIns="121900" tIns="60950" rIns="121900" bIns="60950" anchor="t" anchorCtr="0">
            <a:normAutofit/>
          </a:bodyPr>
          <a:lstStyle/>
          <a:p>
            <a:pPr marL="0" marR="0" lvl="0" indent="0" algn="l" rtl="0">
              <a:lnSpc>
                <a:spcPct val="90000"/>
              </a:lnSpc>
              <a:spcBef>
                <a:spcPts val="0"/>
              </a:spcBef>
              <a:spcAft>
                <a:spcPts val="0"/>
              </a:spcAft>
              <a:buNone/>
            </a:pPr>
            <a:r>
              <a:rPr lang="en-US" sz="3200" b="0" i="0" u="none" strike="noStrike" cap="none">
                <a:solidFill>
                  <a:schemeClr val="dk1"/>
                </a:solidFill>
                <a:latin typeface="Calibri"/>
                <a:ea typeface="Calibri"/>
                <a:cs typeface="Calibri"/>
                <a:sym typeface="Calibri"/>
              </a:rPr>
              <a:t>Since can create "homo silicus" – artificial agents with decision-making profiles modeled after a specific culture – we ask:</a:t>
            </a:r>
            <a:endParaRPr/>
          </a:p>
          <a:p>
            <a:pPr marL="457200" marR="0" lvl="0" indent="-254000" algn="l" rtl="0">
              <a:lnSpc>
                <a:spcPct val="90000"/>
              </a:lnSpc>
              <a:spcBef>
                <a:spcPts val="0"/>
              </a:spcBef>
              <a:spcAft>
                <a:spcPts val="0"/>
              </a:spcAft>
              <a:buClr>
                <a:schemeClr val="dk1"/>
              </a:buClr>
              <a:buSzPts val="3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None/>
            </a:pPr>
            <a:r>
              <a:rPr lang="en-US" sz="3200" b="0" i="0" u="none" strike="noStrike" cap="none">
                <a:solidFill>
                  <a:srgbClr val="C00000"/>
                </a:solidFill>
                <a:latin typeface="Calibri"/>
                <a:ea typeface="Calibri"/>
                <a:cs typeface="Calibri"/>
                <a:sym typeface="Calibri"/>
              </a:rPr>
              <a:t>What can LLMs reveal about the preferences and behaviors of non-WEIRD populations?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7"/>
          <p:cNvPicPr preferRelativeResize="0"/>
          <p:nvPr/>
        </p:nvPicPr>
        <p:blipFill rotWithShape="1">
          <a:blip r:embed="rId3">
            <a:alphaModFix/>
          </a:blip>
          <a:srcRect/>
          <a:stretch/>
        </p:blipFill>
        <p:spPr>
          <a:xfrm>
            <a:off x="406400" y="990600"/>
            <a:ext cx="7924800" cy="5770339"/>
          </a:xfrm>
          <a:prstGeom prst="rect">
            <a:avLst/>
          </a:prstGeom>
          <a:noFill/>
          <a:ln>
            <a:noFill/>
          </a:ln>
        </p:spPr>
      </p:pic>
      <p:sp>
        <p:nvSpPr>
          <p:cNvPr id="154" name="Google Shape;154;p7"/>
          <p:cNvSpPr txBox="1"/>
          <p:nvPr/>
        </p:nvSpPr>
        <p:spPr>
          <a:xfrm>
            <a:off x="4673600" y="177800"/>
            <a:ext cx="6894576" cy="1783080"/>
          </a:xfrm>
          <a:prstGeom prst="rect">
            <a:avLst/>
          </a:prstGeom>
          <a:noFill/>
          <a:ln>
            <a:noFill/>
          </a:ln>
        </p:spPr>
        <p:txBody>
          <a:bodyPr spcFirstLastPara="1" wrap="square" lIns="121900" tIns="60950" rIns="121900" bIns="60950" anchor="b" anchorCtr="0">
            <a:normAutofit/>
          </a:bodyPr>
          <a:lstStyle/>
          <a:p>
            <a:pPr marL="16933" marR="0" lvl="0" indent="0" algn="r" rtl="0">
              <a:lnSpc>
                <a:spcPct val="90000"/>
              </a:lnSpc>
              <a:spcBef>
                <a:spcPts val="0"/>
              </a:spcBef>
              <a:spcAft>
                <a:spcPts val="0"/>
              </a:spcAft>
              <a:buClr>
                <a:srgbClr val="000000"/>
              </a:buClr>
              <a:buSzPts val="5733"/>
              <a:buFont typeface="Arial"/>
              <a:buNone/>
            </a:pPr>
            <a:r>
              <a:rPr lang="en-US" sz="5733" b="0" i="0" u="none" strike="noStrike" cap="none">
                <a:solidFill>
                  <a:schemeClr val="dk1"/>
                </a:solidFill>
                <a:latin typeface="Calibri"/>
                <a:ea typeface="Calibri"/>
                <a:cs typeface="Calibri"/>
                <a:sym typeface="Calibri"/>
              </a:rPr>
              <a:t>The Endowment Effect</a:t>
            </a:r>
            <a:endParaRPr sz="5733" b="0" i="0" u="none" strike="noStrike" cap="none">
              <a:solidFill>
                <a:schemeClr val="dk1"/>
              </a:solidFill>
              <a:latin typeface="Calibri"/>
              <a:ea typeface="Calibri"/>
              <a:cs typeface="Calibri"/>
              <a:sym typeface="Calibri"/>
            </a:endParaRPr>
          </a:p>
        </p:txBody>
      </p:sp>
      <p:pic>
        <p:nvPicPr>
          <p:cNvPr id="155" name="Google Shape;155;p7" descr="A group of men in traditional clothing&#10;&#10;Description automatically generated"/>
          <p:cNvPicPr preferRelativeResize="0"/>
          <p:nvPr/>
        </p:nvPicPr>
        <p:blipFill rotWithShape="1">
          <a:blip r:embed="rId4">
            <a:alphaModFix/>
          </a:blip>
          <a:srcRect l="5009" r="13070" b="6"/>
          <a:stretch/>
        </p:blipFill>
        <p:spPr>
          <a:xfrm>
            <a:off x="8803667" y="2192497"/>
            <a:ext cx="2757736" cy="2524632"/>
          </a:xfrm>
          <a:custGeom>
            <a:avLst/>
            <a:gdLst/>
            <a:ahLst/>
            <a:cxnLst/>
            <a:rect l="l" t="t" r="r" b="b"/>
            <a:pathLst>
              <a:path w="2757736" h="2524633" extrusionOk="0">
                <a:moveTo>
                  <a:pt x="21123" y="0"/>
                </a:moveTo>
                <a:lnTo>
                  <a:pt x="2731055" y="0"/>
                </a:lnTo>
                <a:lnTo>
                  <a:pt x="2730838" y="5093"/>
                </a:lnTo>
                <a:cubicBezTo>
                  <a:pt x="2730487" y="45377"/>
                  <a:pt x="2732295" y="85646"/>
                  <a:pt x="2738658" y="125789"/>
                </a:cubicBezTo>
                <a:cubicBezTo>
                  <a:pt x="2756621" y="238377"/>
                  <a:pt x="2761924" y="352450"/>
                  <a:pt x="2754463" y="466085"/>
                </a:cubicBezTo>
                <a:cubicBezTo>
                  <a:pt x="2744150" y="620982"/>
                  <a:pt x="2730085" y="775628"/>
                  <a:pt x="2725799" y="930904"/>
                </a:cubicBezTo>
                <a:cubicBezTo>
                  <a:pt x="2721780" y="1082146"/>
                  <a:pt x="2734774" y="1233389"/>
                  <a:pt x="2744685" y="1383875"/>
                </a:cubicBezTo>
                <a:cubicBezTo>
                  <a:pt x="2759152" y="1603429"/>
                  <a:pt x="2748838" y="1823108"/>
                  <a:pt x="2739863" y="2042788"/>
                </a:cubicBezTo>
                <a:cubicBezTo>
                  <a:pt x="2736448" y="2125925"/>
                  <a:pt x="2737930" y="2209061"/>
                  <a:pt x="2740205" y="2292197"/>
                </a:cubicBezTo>
                <a:lnTo>
                  <a:pt x="2744484" y="2501376"/>
                </a:lnTo>
                <a:lnTo>
                  <a:pt x="2513574" y="2517337"/>
                </a:lnTo>
                <a:cubicBezTo>
                  <a:pt x="2415696" y="2521959"/>
                  <a:pt x="2317754" y="2524358"/>
                  <a:pt x="2219717" y="2524288"/>
                </a:cubicBezTo>
                <a:cubicBezTo>
                  <a:pt x="2139473" y="2526009"/>
                  <a:pt x="2059213" y="2521297"/>
                  <a:pt x="1979578" y="2510176"/>
                </a:cubicBezTo>
                <a:cubicBezTo>
                  <a:pt x="1865287" y="2491406"/>
                  <a:pt x="1749852" y="2477294"/>
                  <a:pt x="1633783" y="2489008"/>
                </a:cubicBezTo>
                <a:cubicBezTo>
                  <a:pt x="1553779" y="2497192"/>
                  <a:pt x="1473902" y="2501991"/>
                  <a:pt x="1393517" y="2501709"/>
                </a:cubicBezTo>
                <a:cubicBezTo>
                  <a:pt x="1208744" y="2501709"/>
                  <a:pt x="1023847" y="2500016"/>
                  <a:pt x="839074" y="2503543"/>
                </a:cubicBezTo>
                <a:cubicBezTo>
                  <a:pt x="674622" y="2506648"/>
                  <a:pt x="510804" y="2513421"/>
                  <a:pt x="346224" y="2496346"/>
                </a:cubicBezTo>
                <a:cubicBezTo>
                  <a:pt x="285491" y="2490066"/>
                  <a:pt x="224679" y="2485859"/>
                  <a:pt x="163814" y="2483127"/>
                </a:cubicBezTo>
                <a:lnTo>
                  <a:pt x="18517" y="2479653"/>
                </a:lnTo>
                <a:lnTo>
                  <a:pt x="18260" y="2465175"/>
                </a:lnTo>
                <a:cubicBezTo>
                  <a:pt x="17160" y="2423362"/>
                  <a:pt x="16458" y="2381580"/>
                  <a:pt x="22836" y="2339990"/>
                </a:cubicBezTo>
                <a:cubicBezTo>
                  <a:pt x="31895" y="2273000"/>
                  <a:pt x="32239" y="2205116"/>
                  <a:pt x="23857" y="2138036"/>
                </a:cubicBezTo>
                <a:cubicBezTo>
                  <a:pt x="8778" y="2011225"/>
                  <a:pt x="9721" y="1883023"/>
                  <a:pt x="26663" y="1756454"/>
                </a:cubicBezTo>
                <a:cubicBezTo>
                  <a:pt x="37125" y="1682587"/>
                  <a:pt x="43121" y="1606552"/>
                  <a:pt x="24367" y="1534088"/>
                </a:cubicBezTo>
                <a:cubicBezTo>
                  <a:pt x="-19775" y="1363773"/>
                  <a:pt x="5996" y="1193203"/>
                  <a:pt x="24367" y="1023781"/>
                </a:cubicBezTo>
                <a:cubicBezTo>
                  <a:pt x="35530" y="932794"/>
                  <a:pt x="35786" y="840798"/>
                  <a:pt x="25133" y="749747"/>
                </a:cubicBezTo>
                <a:cubicBezTo>
                  <a:pt x="6226" y="615268"/>
                  <a:pt x="2577" y="479090"/>
                  <a:pt x="14289" y="343797"/>
                </a:cubicBezTo>
                <a:cubicBezTo>
                  <a:pt x="24877" y="233188"/>
                  <a:pt x="35339" y="122324"/>
                  <a:pt x="22581" y="10822"/>
                </a:cubicBezTo>
                <a:close/>
              </a:path>
            </a:pathLst>
          </a:cu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20D3F07-B1CF-6AF3-619D-A33DDF844F52}"/>
                  </a:ext>
                </a:extLst>
              </p14:cNvPr>
              <p14:cNvContentPartPr/>
              <p14:nvPr/>
            </p14:nvContentPartPr>
            <p14:xfrm>
              <a:off x="1866120" y="4005840"/>
              <a:ext cx="5645520" cy="45360"/>
            </p14:xfrm>
          </p:contentPart>
        </mc:Choice>
        <mc:Fallback xmlns="">
          <p:pic>
            <p:nvPicPr>
              <p:cNvPr id="2" name="Ink 1">
                <a:extLst>
                  <a:ext uri="{FF2B5EF4-FFF2-40B4-BE49-F238E27FC236}">
                    <a16:creationId xmlns:a16="http://schemas.microsoft.com/office/drawing/2014/main" id="{820D3F07-B1CF-6AF3-619D-A33DDF844F52}"/>
                  </a:ext>
                </a:extLst>
              </p:cNvPr>
              <p:cNvPicPr/>
              <p:nvPr/>
            </p:nvPicPr>
            <p:blipFill>
              <a:blip r:embed="rId6"/>
              <a:stretch>
                <a:fillRect/>
              </a:stretch>
            </p:blipFill>
            <p:spPr>
              <a:xfrm>
                <a:off x="1812480" y="3897840"/>
                <a:ext cx="5753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BB341BA4-8A51-2D31-2C66-3F078AB54B68}"/>
                  </a:ext>
                </a:extLst>
              </p14:cNvPr>
              <p14:cNvContentPartPr/>
              <p14:nvPr/>
            </p14:nvContentPartPr>
            <p14:xfrm>
              <a:off x="1867560" y="4257840"/>
              <a:ext cx="1322280" cy="28080"/>
            </p14:xfrm>
          </p:contentPart>
        </mc:Choice>
        <mc:Fallback xmlns="">
          <p:pic>
            <p:nvPicPr>
              <p:cNvPr id="3" name="Ink 2">
                <a:extLst>
                  <a:ext uri="{FF2B5EF4-FFF2-40B4-BE49-F238E27FC236}">
                    <a16:creationId xmlns:a16="http://schemas.microsoft.com/office/drawing/2014/main" id="{BB341BA4-8A51-2D31-2C66-3F078AB54B68}"/>
                  </a:ext>
                </a:extLst>
              </p:cNvPr>
              <p:cNvPicPr/>
              <p:nvPr/>
            </p:nvPicPr>
            <p:blipFill>
              <a:blip r:embed="rId8"/>
              <a:stretch>
                <a:fillRect/>
              </a:stretch>
            </p:blipFill>
            <p:spPr>
              <a:xfrm>
                <a:off x="1813920" y="4149840"/>
                <a:ext cx="14299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047A869D-E4CD-9701-061D-79C2B5985A84}"/>
                  </a:ext>
                </a:extLst>
              </p14:cNvPr>
              <p14:cNvContentPartPr/>
              <p14:nvPr/>
            </p14:nvContentPartPr>
            <p14:xfrm>
              <a:off x="3040440" y="5654640"/>
              <a:ext cx="4467240" cy="32400"/>
            </p14:xfrm>
          </p:contentPart>
        </mc:Choice>
        <mc:Fallback>
          <p:pic>
            <p:nvPicPr>
              <p:cNvPr id="5" name="Ink 4">
                <a:extLst>
                  <a:ext uri="{FF2B5EF4-FFF2-40B4-BE49-F238E27FC236}">
                    <a16:creationId xmlns:a16="http://schemas.microsoft.com/office/drawing/2014/main" id="{047A869D-E4CD-9701-061D-79C2B5985A84}"/>
                  </a:ext>
                </a:extLst>
              </p:cNvPr>
              <p:cNvPicPr/>
              <p:nvPr/>
            </p:nvPicPr>
            <p:blipFill>
              <a:blip r:embed="rId10"/>
              <a:stretch>
                <a:fillRect/>
              </a:stretch>
            </p:blipFill>
            <p:spPr>
              <a:xfrm>
                <a:off x="2986440" y="5547000"/>
                <a:ext cx="45748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E01E031D-244E-B434-9E2F-199C524F80F0}"/>
                  </a:ext>
                </a:extLst>
              </p14:cNvPr>
              <p14:cNvContentPartPr/>
              <p14:nvPr/>
            </p14:nvContentPartPr>
            <p14:xfrm>
              <a:off x="1860360" y="5854440"/>
              <a:ext cx="1521000" cy="52560"/>
            </p14:xfrm>
          </p:contentPart>
        </mc:Choice>
        <mc:Fallback>
          <p:pic>
            <p:nvPicPr>
              <p:cNvPr id="6" name="Ink 5">
                <a:extLst>
                  <a:ext uri="{FF2B5EF4-FFF2-40B4-BE49-F238E27FC236}">
                    <a16:creationId xmlns:a16="http://schemas.microsoft.com/office/drawing/2014/main" id="{E01E031D-244E-B434-9E2F-199C524F80F0}"/>
                  </a:ext>
                </a:extLst>
              </p:cNvPr>
              <p:cNvPicPr/>
              <p:nvPr/>
            </p:nvPicPr>
            <p:blipFill>
              <a:blip r:embed="rId12"/>
              <a:stretch>
                <a:fillRect/>
              </a:stretch>
            </p:blipFill>
            <p:spPr>
              <a:xfrm>
                <a:off x="1806360" y="5746800"/>
                <a:ext cx="1628640" cy="2682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1063689" y="411778"/>
            <a:ext cx="9786257" cy="10285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5733" dirty="0"/>
              <a:t>Methodology</a:t>
            </a:r>
            <a:endParaRPr sz="5733" dirty="0"/>
          </a:p>
        </p:txBody>
      </p:sp>
      <p:pic>
        <p:nvPicPr>
          <p:cNvPr id="2" name="Picture 1" descr="A diagram of a model&#10;&#10;Description automatically generated">
            <a:extLst>
              <a:ext uri="{FF2B5EF4-FFF2-40B4-BE49-F238E27FC236}">
                <a16:creationId xmlns:a16="http://schemas.microsoft.com/office/drawing/2014/main" id="{CEFE18EC-E5AF-C1DE-682B-B039F119DBD5}"/>
              </a:ext>
            </a:extLst>
          </p:cNvPr>
          <p:cNvPicPr>
            <a:picLocks noChangeAspect="1"/>
          </p:cNvPicPr>
          <p:nvPr/>
        </p:nvPicPr>
        <p:blipFill>
          <a:blip r:embed="rId3"/>
          <a:stretch>
            <a:fillRect/>
          </a:stretch>
        </p:blipFill>
        <p:spPr>
          <a:xfrm>
            <a:off x="782156" y="1440295"/>
            <a:ext cx="8832760" cy="51311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3" name="Google Shape;163;p8"/>
          <p:cNvSpPr txBox="1"/>
          <p:nvPr/>
        </p:nvSpPr>
        <p:spPr>
          <a:xfrm>
            <a:off x="183441" y="142774"/>
            <a:ext cx="6312407" cy="1316043"/>
          </a:xfrm>
          <a:prstGeom prst="rect">
            <a:avLst/>
          </a:prstGeom>
          <a:noFill/>
          <a:ln>
            <a:noFill/>
          </a:ln>
        </p:spPr>
        <p:txBody>
          <a:bodyPr spcFirstLastPara="1" wrap="square" lIns="121900" tIns="60950" rIns="121900" bIns="60950" anchor="b" anchorCtr="0">
            <a:normAutofit fontScale="85000" lnSpcReduction="20000"/>
          </a:bodyPr>
          <a:lstStyle/>
          <a:p>
            <a:pPr marL="0" marR="0" lvl="0" indent="0" algn="l" rtl="0">
              <a:lnSpc>
                <a:spcPct val="90000"/>
              </a:lnSpc>
              <a:spcBef>
                <a:spcPts val="0"/>
              </a:spcBef>
              <a:spcAft>
                <a:spcPts val="0"/>
              </a:spcAft>
              <a:buClr>
                <a:srgbClr val="000000"/>
              </a:buClr>
              <a:buSzPts val="2800"/>
              <a:buFont typeface="Arial"/>
              <a:buNone/>
            </a:pPr>
            <a:r>
              <a:rPr lang="en-US" sz="6000" b="0" i="0" u="none" strike="noStrike" cap="none" dirty="0">
                <a:solidFill>
                  <a:schemeClr val="dk1"/>
                </a:solidFill>
                <a:latin typeface="Calibri" panose="020F0502020204030204" pitchFamily="34" charset="0"/>
                <a:cs typeface="Calibri" panose="020F0502020204030204" pitchFamily="34" charset="0"/>
                <a:sym typeface="Calibri"/>
              </a:rPr>
              <a:t>Create a </a:t>
            </a:r>
          </a:p>
          <a:p>
            <a:pPr marL="0" marR="0" lvl="0" indent="0" algn="l" rtl="0">
              <a:lnSpc>
                <a:spcPct val="90000"/>
              </a:lnSpc>
              <a:spcBef>
                <a:spcPts val="0"/>
              </a:spcBef>
              <a:spcAft>
                <a:spcPts val="0"/>
              </a:spcAft>
              <a:buClr>
                <a:srgbClr val="000000"/>
              </a:buClr>
              <a:buSzPts val="2800"/>
              <a:buFont typeface="Arial"/>
              <a:buNone/>
            </a:pPr>
            <a:r>
              <a:rPr lang="en-US" sz="6000" b="0" i="0" u="none" strike="noStrike" cap="none" dirty="0">
                <a:solidFill>
                  <a:srgbClr val="C00000"/>
                </a:solidFill>
                <a:latin typeface="Calibri" panose="020F0502020204030204" pitchFamily="34" charset="0"/>
                <a:cs typeface="Calibri" panose="020F0502020204030204" pitchFamily="34" charset="0"/>
                <a:sym typeface="Calibri"/>
              </a:rPr>
              <a:t>Cultural Profile </a:t>
            </a:r>
            <a:endParaRPr lang="en-US" sz="60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
        <p:nvSpPr>
          <p:cNvPr id="3" name="Text Placeholder 2">
            <a:extLst>
              <a:ext uri="{FF2B5EF4-FFF2-40B4-BE49-F238E27FC236}">
                <a16:creationId xmlns:a16="http://schemas.microsoft.com/office/drawing/2014/main" id="{4F6E0435-87DC-AAAE-49AE-5E102C0D269C}"/>
              </a:ext>
            </a:extLst>
          </p:cNvPr>
          <p:cNvSpPr>
            <a:spLocks noGrp="1"/>
          </p:cNvSpPr>
          <p:nvPr>
            <p:ph type="body" idx="1"/>
          </p:nvPr>
        </p:nvSpPr>
        <p:spPr>
          <a:xfrm>
            <a:off x="468351" y="1458817"/>
            <a:ext cx="3767747" cy="4718146"/>
          </a:xfrm>
        </p:spPr>
        <p:txBody>
          <a:bodyPr>
            <a:normAutofit/>
          </a:bodyPr>
          <a:lstStyle/>
          <a:p>
            <a:pPr marL="457200" marR="0" lvl="0" indent="-457200" algn="l" rtl="0">
              <a:lnSpc>
                <a:spcPct val="90000"/>
              </a:lnSpc>
              <a:spcBef>
                <a:spcPts val="600"/>
              </a:spcBef>
              <a:spcAft>
                <a:spcPts val="0"/>
              </a:spcAft>
              <a:buClr>
                <a:schemeClr val="dk1"/>
              </a:buClr>
              <a:buSzPts val="2800"/>
              <a:buFont typeface="Arial"/>
              <a:buChar char="•"/>
            </a:pPr>
            <a:r>
              <a:rPr lang="en-US" sz="2600" b="0" i="0" u="none" strike="noStrike" cap="none" dirty="0">
                <a:solidFill>
                  <a:schemeClr val="dk1"/>
                </a:solidFill>
                <a:latin typeface="Calibri" panose="020F0502020204030204" pitchFamily="34" charset="0"/>
                <a:cs typeface="Calibri" panose="020F0502020204030204" pitchFamily="34" charset="0"/>
                <a:sym typeface="Calibri"/>
              </a:rPr>
              <a:t>We used Python to create a </a:t>
            </a:r>
            <a:r>
              <a:rPr lang="en-US" sz="2600" b="0" i="0" u="none" strike="noStrike" cap="none" dirty="0" err="1">
                <a:solidFill>
                  <a:schemeClr val="dk1"/>
                </a:solidFill>
                <a:latin typeface="Calibri" panose="020F0502020204030204" pitchFamily="34" charset="0"/>
                <a:cs typeface="Calibri" panose="020F0502020204030204" pitchFamily="34" charset="0"/>
                <a:sym typeface="Calibri"/>
              </a:rPr>
              <a:t>LangChain</a:t>
            </a:r>
            <a:r>
              <a:rPr lang="en-US" sz="2600" b="0" i="0" u="none" strike="noStrike" cap="none" dirty="0">
                <a:solidFill>
                  <a:schemeClr val="dk1"/>
                </a:solidFill>
                <a:latin typeface="Calibri" panose="020F0502020204030204" pitchFamily="34" charset="0"/>
                <a:cs typeface="Calibri" panose="020F0502020204030204" pitchFamily="34" charset="0"/>
                <a:sym typeface="Calibri"/>
              </a:rPr>
              <a:t> agent (an LLM agent with access to tools) to generate a cultural profile for a member of the </a:t>
            </a:r>
            <a:r>
              <a:rPr lang="en-US" sz="2600" b="0" i="0" u="none" strike="noStrike" cap="none" dirty="0" err="1">
                <a:solidFill>
                  <a:schemeClr val="dk1"/>
                </a:solidFill>
                <a:latin typeface="Calibri" panose="020F0502020204030204" pitchFamily="34" charset="0"/>
                <a:cs typeface="Calibri" panose="020F0502020204030204" pitchFamily="34" charset="0"/>
                <a:sym typeface="Calibri"/>
              </a:rPr>
              <a:t>Hadza</a:t>
            </a:r>
            <a:r>
              <a:rPr lang="en-US" sz="2600" b="0" i="0" u="none" strike="noStrike" cap="none" dirty="0">
                <a:solidFill>
                  <a:schemeClr val="dk1"/>
                </a:solidFill>
                <a:latin typeface="Calibri" panose="020F0502020204030204" pitchFamily="34" charset="0"/>
                <a:cs typeface="Calibri" panose="020F0502020204030204" pitchFamily="34" charset="0"/>
                <a:sym typeface="Calibri"/>
              </a:rPr>
              <a:t>.</a:t>
            </a:r>
            <a:endParaRPr lang="en-US" sz="2600" dirty="0">
              <a:solidFill>
                <a:srgbClr val="000000"/>
              </a:solidFill>
              <a:latin typeface="Calibri" panose="020F0502020204030204" pitchFamily="34" charset="0"/>
              <a:cs typeface="Calibri" panose="020F0502020204030204" pitchFamily="34" charset="0"/>
              <a:sym typeface="Arial"/>
            </a:endParaRPr>
          </a:p>
          <a:p>
            <a:pPr marL="457200" marR="0" lvl="0" indent="-457200" algn="l" rtl="0">
              <a:lnSpc>
                <a:spcPct val="90000"/>
              </a:lnSpc>
              <a:spcBef>
                <a:spcPts val="600"/>
              </a:spcBef>
              <a:spcAft>
                <a:spcPts val="0"/>
              </a:spcAft>
              <a:buClr>
                <a:schemeClr val="dk1"/>
              </a:buClr>
              <a:buSzPts val="2800"/>
              <a:buFont typeface="Arial"/>
              <a:buChar char="•"/>
            </a:pPr>
            <a:r>
              <a:rPr lang="en-US" sz="2600" b="0" i="0" u="none" strike="noStrike" cap="none" dirty="0" err="1">
                <a:solidFill>
                  <a:schemeClr val="dk1"/>
                </a:solidFill>
                <a:latin typeface="Calibri" panose="020F0502020204030204" pitchFamily="34" charset="0"/>
                <a:cs typeface="Calibri" panose="020F0502020204030204" pitchFamily="34" charset="0"/>
                <a:sym typeface="Calibri"/>
              </a:rPr>
              <a:t>LangChain</a:t>
            </a:r>
            <a:r>
              <a:rPr lang="en-US" sz="2600" b="0" i="0" u="none" strike="noStrike" cap="none" dirty="0">
                <a:solidFill>
                  <a:schemeClr val="dk1"/>
                </a:solidFill>
                <a:latin typeface="Calibri" panose="020F0502020204030204" pitchFamily="34" charset="0"/>
                <a:cs typeface="Calibri" panose="020F0502020204030204" pitchFamily="34" charset="0"/>
                <a:sym typeface="Calibri"/>
              </a:rPr>
              <a:t> agent has access to Google search through Google </a:t>
            </a:r>
            <a:r>
              <a:rPr lang="en-US" sz="2600" b="0" i="0" u="none" strike="noStrike" cap="none" dirty="0" err="1">
                <a:solidFill>
                  <a:schemeClr val="dk1"/>
                </a:solidFill>
                <a:latin typeface="Calibri" panose="020F0502020204030204" pitchFamily="34" charset="0"/>
                <a:cs typeface="Calibri" panose="020F0502020204030204" pitchFamily="34" charset="0"/>
                <a:sym typeface="Calibri"/>
              </a:rPr>
              <a:t>Serper</a:t>
            </a:r>
            <a:r>
              <a:rPr lang="en-US" sz="2600" b="0" i="0" u="none" strike="noStrike" cap="none" dirty="0">
                <a:solidFill>
                  <a:schemeClr val="dk1"/>
                </a:solidFill>
                <a:latin typeface="Calibri" panose="020F0502020204030204" pitchFamily="34" charset="0"/>
                <a:cs typeface="Calibri" panose="020F0502020204030204" pitchFamily="34" charset="0"/>
                <a:sym typeface="Calibri"/>
              </a:rPr>
              <a:t> API.</a:t>
            </a:r>
            <a:endParaRPr lang="en-US" sz="26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endParaRPr lang="en-US" dirty="0"/>
          </a:p>
        </p:txBody>
      </p:sp>
      <p:pic>
        <p:nvPicPr>
          <p:cNvPr id="5" name="HomoSilicus_ESA.mp4">
            <a:hlinkClick r:id="" action="ppaction://media"/>
            <a:extLst>
              <a:ext uri="{FF2B5EF4-FFF2-40B4-BE49-F238E27FC236}">
                <a16:creationId xmlns:a16="http://schemas.microsoft.com/office/drawing/2014/main" id="{1ABEE5E2-B324-C5FD-9751-1C69B1BCB4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21008" y="622375"/>
            <a:ext cx="7415369" cy="52766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TotalTime>
  <Words>1451</Words>
  <Application>Microsoft Macintosh PowerPoint</Application>
  <PresentationFormat>Widescreen</PresentationFormat>
  <Paragraphs>109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Helvetica</vt:lpstr>
      <vt:lpstr>Noto Sans Symbols</vt:lpstr>
      <vt:lpstr>Times</vt:lpstr>
      <vt:lpstr>Office Theme</vt:lpstr>
      <vt:lpstr>Large Language Models for the Study of Non-WEIRD Populations</vt:lpstr>
      <vt:lpstr>What are Large Language Models (LLMs)?</vt:lpstr>
      <vt:lpstr>LLMs as Human Subjects</vt:lpstr>
      <vt:lpstr>PowerPoint Presentation</vt:lpstr>
      <vt:lpstr>PowerPoint Presentation</vt:lpstr>
      <vt:lpstr>PowerPoint Presentation</vt:lpstr>
      <vt:lpstr>PowerPoint Presentation</vt:lpstr>
      <vt:lpstr>Methodology</vt:lpstr>
      <vt:lpstr>PowerPoint Presentation</vt:lpstr>
      <vt:lpstr>Homo Silicus &amp; Economic Decisions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 for the Study of Non-WEIRD Populations</dc:title>
  <dc:creator>Monica Capra</dc:creator>
  <cp:lastModifiedBy>Monica Capra</cp:lastModifiedBy>
  <cp:revision>11</cp:revision>
  <dcterms:created xsi:type="dcterms:W3CDTF">2023-10-12T02:45:12Z</dcterms:created>
  <dcterms:modified xsi:type="dcterms:W3CDTF">2023-10-20T01:53:29Z</dcterms:modified>
</cp:coreProperties>
</file>